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6" r:id="rId2"/>
    <p:sldId id="323" r:id="rId3"/>
    <p:sldId id="257" r:id="rId4"/>
    <p:sldId id="258" r:id="rId5"/>
    <p:sldId id="264" r:id="rId6"/>
    <p:sldId id="314" r:id="rId7"/>
    <p:sldId id="315" r:id="rId8"/>
    <p:sldId id="322" r:id="rId9"/>
    <p:sldId id="316" r:id="rId10"/>
    <p:sldId id="276" r:id="rId11"/>
    <p:sldId id="280" r:id="rId12"/>
    <p:sldId id="269" r:id="rId13"/>
    <p:sldId id="297" r:id="rId14"/>
    <p:sldId id="312" r:id="rId15"/>
    <p:sldId id="317" r:id="rId16"/>
    <p:sldId id="299" r:id="rId17"/>
    <p:sldId id="307" r:id="rId18"/>
    <p:sldId id="311" r:id="rId19"/>
    <p:sldId id="301" r:id="rId20"/>
    <p:sldId id="300" r:id="rId21"/>
    <p:sldId id="282" r:id="rId22"/>
    <p:sldId id="289" r:id="rId23"/>
    <p:sldId id="305" r:id="rId24"/>
    <p:sldId id="318" r:id="rId25"/>
    <p:sldId id="285" r:id="rId26"/>
    <p:sldId id="284" r:id="rId27"/>
    <p:sldId id="319" r:id="rId28"/>
    <p:sldId id="320" r:id="rId29"/>
    <p:sldId id="321" r:id="rId30"/>
    <p:sldId id="296" r:id="rId31"/>
    <p:sldId id="265" r:id="rId32"/>
  </p:sldIdLst>
  <p:sldSz cx="9144000" cy="5143500" type="screen16x9"/>
  <p:notesSz cx="7023100" cy="93091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77046" autoAdjust="0"/>
  </p:normalViewPr>
  <p:slideViewPr>
    <p:cSldViewPr snapToGrid="0">
      <p:cViewPr varScale="1">
        <p:scale>
          <a:sx n="81" d="100"/>
          <a:sy n="81" d="100"/>
        </p:scale>
        <p:origin x="414" y="9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BB15F5-FBFE-4C8F-9B25-5578828BD3D4}" type="doc">
      <dgm:prSet loTypeId="urn:microsoft.com/office/officeart/2005/8/layout/cycle2" loCatId="cycle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GB"/>
        </a:p>
      </dgm:t>
    </dgm:pt>
    <dgm:pt modelId="{3CB4C621-62E4-4AE8-9D04-B98C88B630BB}">
      <dgm:prSet phldrT="[Text]"/>
      <dgm:spPr/>
      <dgm:t>
        <a:bodyPr/>
        <a:lstStyle/>
        <a:p>
          <a:r>
            <a:rPr lang="en-GB" dirty="0" smtClean="0"/>
            <a:t>KIT OF PARTS</a:t>
          </a:r>
          <a:endParaRPr lang="en-GB" dirty="0"/>
        </a:p>
      </dgm:t>
    </dgm:pt>
    <dgm:pt modelId="{ECF8A9D5-6B37-4139-AB73-A224FBC2C3C2}" type="parTrans" cxnId="{C44DBC8D-2B14-4DEF-9EA6-FCDDB030438C}">
      <dgm:prSet/>
      <dgm:spPr/>
      <dgm:t>
        <a:bodyPr/>
        <a:lstStyle/>
        <a:p>
          <a:endParaRPr lang="en-GB"/>
        </a:p>
      </dgm:t>
    </dgm:pt>
    <dgm:pt modelId="{D9EEF3FF-9139-43BE-AE69-B44A7A31D4AD}" type="sibTrans" cxnId="{C44DBC8D-2B14-4DEF-9EA6-FCDDB030438C}">
      <dgm:prSet/>
      <dgm:spPr/>
      <dgm:t>
        <a:bodyPr/>
        <a:lstStyle/>
        <a:p>
          <a:endParaRPr lang="en-GB" dirty="0"/>
        </a:p>
      </dgm:t>
    </dgm:pt>
    <dgm:pt modelId="{9C99AA19-AB42-4CE6-B9C9-6388D053B2E1}">
      <dgm:prSet phldrT="[Text]"/>
      <dgm:spPr/>
      <dgm:t>
        <a:bodyPr/>
        <a:lstStyle/>
        <a:p>
          <a:r>
            <a:rPr lang="en-GB" dirty="0" smtClean="0"/>
            <a:t>CREATE</a:t>
          </a:r>
          <a:endParaRPr lang="en-GB" dirty="0"/>
        </a:p>
      </dgm:t>
    </dgm:pt>
    <dgm:pt modelId="{6F9B65B4-EFD7-41A2-925F-95A3E17BD6C2}" type="parTrans" cxnId="{FD1C758C-818E-429C-BD25-3DAC288304E7}">
      <dgm:prSet/>
      <dgm:spPr/>
      <dgm:t>
        <a:bodyPr/>
        <a:lstStyle/>
        <a:p>
          <a:endParaRPr lang="en-GB"/>
        </a:p>
      </dgm:t>
    </dgm:pt>
    <dgm:pt modelId="{EA1D0D7E-B934-4DCE-B400-616D6DCE5A41}" type="sibTrans" cxnId="{FD1C758C-818E-429C-BD25-3DAC288304E7}">
      <dgm:prSet/>
      <dgm:spPr/>
      <dgm:t>
        <a:bodyPr/>
        <a:lstStyle/>
        <a:p>
          <a:endParaRPr lang="en-GB" dirty="0"/>
        </a:p>
      </dgm:t>
    </dgm:pt>
    <dgm:pt modelId="{92CAAF39-66A4-409C-8172-89B5925CD39E}">
      <dgm:prSet phldrT="[Text]"/>
      <dgm:spPr/>
      <dgm:t>
        <a:bodyPr/>
        <a:lstStyle/>
        <a:p>
          <a:r>
            <a:rPr lang="en-GB" dirty="0" smtClean="0"/>
            <a:t>BUILD</a:t>
          </a:r>
          <a:endParaRPr lang="en-GB" dirty="0"/>
        </a:p>
      </dgm:t>
    </dgm:pt>
    <dgm:pt modelId="{46E0BD53-ADE6-431D-B282-F1EE07F6CC28}" type="parTrans" cxnId="{9EFA67AB-02DF-48C0-BB8F-128535CE1651}">
      <dgm:prSet/>
      <dgm:spPr/>
      <dgm:t>
        <a:bodyPr/>
        <a:lstStyle/>
        <a:p>
          <a:endParaRPr lang="en-GB"/>
        </a:p>
      </dgm:t>
    </dgm:pt>
    <dgm:pt modelId="{85017228-FFBE-427D-8895-F2B708B2214A}" type="sibTrans" cxnId="{9EFA67AB-02DF-48C0-BB8F-128535CE1651}">
      <dgm:prSet/>
      <dgm:spPr/>
      <dgm:t>
        <a:bodyPr/>
        <a:lstStyle/>
        <a:p>
          <a:endParaRPr lang="en-GB" dirty="0"/>
        </a:p>
      </dgm:t>
    </dgm:pt>
    <dgm:pt modelId="{031FE00A-9E67-4200-BAFA-8A4339FF7B30}">
      <dgm:prSet phldrT="[Text]"/>
      <dgm:spPr/>
      <dgm:t>
        <a:bodyPr/>
        <a:lstStyle/>
        <a:p>
          <a:r>
            <a:rPr lang="en-GB" dirty="0" smtClean="0"/>
            <a:t>OPERATE</a:t>
          </a:r>
          <a:endParaRPr lang="en-GB" dirty="0"/>
        </a:p>
      </dgm:t>
    </dgm:pt>
    <dgm:pt modelId="{2FDEA9FF-5182-4464-9238-73F35D031B23}" type="parTrans" cxnId="{2CC8E9BA-92BA-446B-AB47-9A003813AB57}">
      <dgm:prSet/>
      <dgm:spPr/>
      <dgm:t>
        <a:bodyPr/>
        <a:lstStyle/>
        <a:p>
          <a:endParaRPr lang="en-GB"/>
        </a:p>
      </dgm:t>
    </dgm:pt>
    <dgm:pt modelId="{44287239-4697-45DA-8FC8-4E664BFBDC15}" type="sibTrans" cxnId="{2CC8E9BA-92BA-446B-AB47-9A003813AB57}">
      <dgm:prSet/>
      <dgm:spPr/>
      <dgm:t>
        <a:bodyPr/>
        <a:lstStyle/>
        <a:p>
          <a:endParaRPr lang="en-GB" dirty="0"/>
        </a:p>
      </dgm:t>
    </dgm:pt>
    <dgm:pt modelId="{C4F10154-5CB2-400A-A7DF-82CC08F77E2C}">
      <dgm:prSet phldrT="[Text]"/>
      <dgm:spPr/>
      <dgm:t>
        <a:bodyPr/>
        <a:lstStyle/>
        <a:p>
          <a:r>
            <a:rPr lang="en-GB" dirty="0" smtClean="0"/>
            <a:t>FEEDBACK</a:t>
          </a:r>
          <a:endParaRPr lang="en-GB" dirty="0"/>
        </a:p>
      </dgm:t>
    </dgm:pt>
    <dgm:pt modelId="{8716A4F3-FC1C-42FB-87D0-047BA4D99EE2}" type="parTrans" cxnId="{5A1C2DA7-8708-47F6-8F6F-FAD4A6301925}">
      <dgm:prSet/>
      <dgm:spPr/>
      <dgm:t>
        <a:bodyPr/>
        <a:lstStyle/>
        <a:p>
          <a:endParaRPr lang="en-GB"/>
        </a:p>
      </dgm:t>
    </dgm:pt>
    <dgm:pt modelId="{F03A41EB-D663-4B98-ADF9-8C546E45BB52}" type="sibTrans" cxnId="{5A1C2DA7-8708-47F6-8F6F-FAD4A6301925}">
      <dgm:prSet/>
      <dgm:spPr/>
      <dgm:t>
        <a:bodyPr/>
        <a:lstStyle/>
        <a:p>
          <a:endParaRPr lang="en-GB" dirty="0"/>
        </a:p>
      </dgm:t>
    </dgm:pt>
    <dgm:pt modelId="{06CE6BFF-4F96-40D7-8638-5EBA06B3BD34}" type="pres">
      <dgm:prSet presAssocID="{B6BB15F5-FBFE-4C8F-9B25-5578828BD3D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C6AE6F6A-C3B4-4933-8232-7E2964E3EE40}" type="pres">
      <dgm:prSet presAssocID="{3CB4C621-62E4-4AE8-9D04-B98C88B630B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54F6E76-0D89-42C1-B744-EE222FA320DC}" type="pres">
      <dgm:prSet presAssocID="{D9EEF3FF-9139-43BE-AE69-B44A7A31D4AD}" presName="sibTrans" presStyleLbl="sibTrans2D1" presStyleIdx="0" presStyleCnt="5"/>
      <dgm:spPr/>
      <dgm:t>
        <a:bodyPr/>
        <a:lstStyle/>
        <a:p>
          <a:endParaRPr lang="en-GB"/>
        </a:p>
      </dgm:t>
    </dgm:pt>
    <dgm:pt modelId="{D5277DCE-3A36-49F0-BB6A-F90397002A5F}" type="pres">
      <dgm:prSet presAssocID="{D9EEF3FF-9139-43BE-AE69-B44A7A31D4AD}" presName="connectorText" presStyleLbl="sibTrans2D1" presStyleIdx="0" presStyleCnt="5"/>
      <dgm:spPr/>
      <dgm:t>
        <a:bodyPr/>
        <a:lstStyle/>
        <a:p>
          <a:endParaRPr lang="en-GB"/>
        </a:p>
      </dgm:t>
    </dgm:pt>
    <dgm:pt modelId="{FABDDB29-B714-402C-A2EE-D6A0D3C00A18}" type="pres">
      <dgm:prSet presAssocID="{9C99AA19-AB42-4CE6-B9C9-6388D053B2E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D93A0DA-F9DA-49F9-A36F-73817EA95F69}" type="pres">
      <dgm:prSet presAssocID="{EA1D0D7E-B934-4DCE-B400-616D6DCE5A41}" presName="sibTrans" presStyleLbl="sibTrans2D1" presStyleIdx="1" presStyleCnt="5"/>
      <dgm:spPr/>
      <dgm:t>
        <a:bodyPr/>
        <a:lstStyle/>
        <a:p>
          <a:endParaRPr lang="en-GB"/>
        </a:p>
      </dgm:t>
    </dgm:pt>
    <dgm:pt modelId="{38644ABE-058B-4A13-873F-701E17536940}" type="pres">
      <dgm:prSet presAssocID="{EA1D0D7E-B934-4DCE-B400-616D6DCE5A41}" presName="connectorText" presStyleLbl="sibTrans2D1" presStyleIdx="1" presStyleCnt="5"/>
      <dgm:spPr/>
      <dgm:t>
        <a:bodyPr/>
        <a:lstStyle/>
        <a:p>
          <a:endParaRPr lang="en-GB"/>
        </a:p>
      </dgm:t>
    </dgm:pt>
    <dgm:pt modelId="{CDEA467A-29CE-4318-97BE-3E468FFB850D}" type="pres">
      <dgm:prSet presAssocID="{92CAAF39-66A4-409C-8172-89B5925CD3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4CADB7E-BEF2-4303-BD82-F2E983630B25}" type="pres">
      <dgm:prSet presAssocID="{85017228-FFBE-427D-8895-F2B708B2214A}" presName="sibTrans" presStyleLbl="sibTrans2D1" presStyleIdx="2" presStyleCnt="5"/>
      <dgm:spPr/>
      <dgm:t>
        <a:bodyPr/>
        <a:lstStyle/>
        <a:p>
          <a:endParaRPr lang="en-GB"/>
        </a:p>
      </dgm:t>
    </dgm:pt>
    <dgm:pt modelId="{B9C5932E-0342-484A-A001-BE0699972BC8}" type="pres">
      <dgm:prSet presAssocID="{85017228-FFBE-427D-8895-F2B708B2214A}" presName="connectorText" presStyleLbl="sibTrans2D1" presStyleIdx="2" presStyleCnt="5"/>
      <dgm:spPr/>
      <dgm:t>
        <a:bodyPr/>
        <a:lstStyle/>
        <a:p>
          <a:endParaRPr lang="en-GB"/>
        </a:p>
      </dgm:t>
    </dgm:pt>
    <dgm:pt modelId="{F5D72C8C-DF4E-4F85-B732-9A5936C63D94}" type="pres">
      <dgm:prSet presAssocID="{031FE00A-9E67-4200-BAFA-8A4339FF7B3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746BDDA-9A41-4CFB-B013-B03832746577}" type="pres">
      <dgm:prSet presAssocID="{44287239-4697-45DA-8FC8-4E664BFBDC15}" presName="sibTrans" presStyleLbl="sibTrans2D1" presStyleIdx="3" presStyleCnt="5"/>
      <dgm:spPr/>
      <dgm:t>
        <a:bodyPr/>
        <a:lstStyle/>
        <a:p>
          <a:endParaRPr lang="en-GB"/>
        </a:p>
      </dgm:t>
    </dgm:pt>
    <dgm:pt modelId="{B61B4919-0F71-46F7-AE45-35A1EBE9C540}" type="pres">
      <dgm:prSet presAssocID="{44287239-4697-45DA-8FC8-4E664BFBDC15}" presName="connectorText" presStyleLbl="sibTrans2D1" presStyleIdx="3" presStyleCnt="5"/>
      <dgm:spPr/>
      <dgm:t>
        <a:bodyPr/>
        <a:lstStyle/>
        <a:p>
          <a:endParaRPr lang="en-GB"/>
        </a:p>
      </dgm:t>
    </dgm:pt>
    <dgm:pt modelId="{87FD366A-202A-4954-8923-229F8D6BB0A5}" type="pres">
      <dgm:prSet presAssocID="{C4F10154-5CB2-400A-A7DF-82CC08F77E2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032E4A3-39F5-4AF8-B47A-E4BC9EB79D8D}" type="pres">
      <dgm:prSet presAssocID="{F03A41EB-D663-4B98-ADF9-8C546E45BB52}" presName="sibTrans" presStyleLbl="sibTrans2D1" presStyleIdx="4" presStyleCnt="5"/>
      <dgm:spPr/>
      <dgm:t>
        <a:bodyPr/>
        <a:lstStyle/>
        <a:p>
          <a:endParaRPr lang="en-GB"/>
        </a:p>
      </dgm:t>
    </dgm:pt>
    <dgm:pt modelId="{88B03E94-3AC5-41A1-8BD9-98B9F1B41191}" type="pres">
      <dgm:prSet presAssocID="{F03A41EB-D663-4B98-ADF9-8C546E45BB52}" presName="connectorText" presStyleLbl="sibTrans2D1" presStyleIdx="4" presStyleCnt="5"/>
      <dgm:spPr/>
      <dgm:t>
        <a:bodyPr/>
        <a:lstStyle/>
        <a:p>
          <a:endParaRPr lang="en-GB"/>
        </a:p>
      </dgm:t>
    </dgm:pt>
  </dgm:ptLst>
  <dgm:cxnLst>
    <dgm:cxn modelId="{774B0614-5DCA-4726-8219-F04DC722AC64}" type="presOf" srcId="{85017228-FFBE-427D-8895-F2B708B2214A}" destId="{C4CADB7E-BEF2-4303-BD82-F2E983630B25}" srcOrd="0" destOrd="0" presId="urn:microsoft.com/office/officeart/2005/8/layout/cycle2"/>
    <dgm:cxn modelId="{46BE278A-B1B1-4FB9-BF10-B52D99C76CA0}" type="presOf" srcId="{C4F10154-5CB2-400A-A7DF-82CC08F77E2C}" destId="{87FD366A-202A-4954-8923-229F8D6BB0A5}" srcOrd="0" destOrd="0" presId="urn:microsoft.com/office/officeart/2005/8/layout/cycle2"/>
    <dgm:cxn modelId="{9EFA67AB-02DF-48C0-BB8F-128535CE1651}" srcId="{B6BB15F5-FBFE-4C8F-9B25-5578828BD3D4}" destId="{92CAAF39-66A4-409C-8172-89B5925CD39E}" srcOrd="2" destOrd="0" parTransId="{46E0BD53-ADE6-431D-B282-F1EE07F6CC28}" sibTransId="{85017228-FFBE-427D-8895-F2B708B2214A}"/>
    <dgm:cxn modelId="{6E980A27-F72E-485D-ADC7-29B7FB7D45F9}" type="presOf" srcId="{9C99AA19-AB42-4CE6-B9C9-6388D053B2E1}" destId="{FABDDB29-B714-402C-A2EE-D6A0D3C00A18}" srcOrd="0" destOrd="0" presId="urn:microsoft.com/office/officeart/2005/8/layout/cycle2"/>
    <dgm:cxn modelId="{1CE62FB3-C609-41EA-9D12-57610A92987A}" type="presOf" srcId="{031FE00A-9E67-4200-BAFA-8A4339FF7B30}" destId="{F5D72C8C-DF4E-4F85-B732-9A5936C63D94}" srcOrd="0" destOrd="0" presId="urn:microsoft.com/office/officeart/2005/8/layout/cycle2"/>
    <dgm:cxn modelId="{C44DBC8D-2B14-4DEF-9EA6-FCDDB030438C}" srcId="{B6BB15F5-FBFE-4C8F-9B25-5578828BD3D4}" destId="{3CB4C621-62E4-4AE8-9D04-B98C88B630BB}" srcOrd="0" destOrd="0" parTransId="{ECF8A9D5-6B37-4139-AB73-A224FBC2C3C2}" sibTransId="{D9EEF3FF-9139-43BE-AE69-B44A7A31D4AD}"/>
    <dgm:cxn modelId="{E33BC6DF-E1E2-4788-B524-9DD49BDF4E5C}" type="presOf" srcId="{85017228-FFBE-427D-8895-F2B708B2214A}" destId="{B9C5932E-0342-484A-A001-BE0699972BC8}" srcOrd="1" destOrd="0" presId="urn:microsoft.com/office/officeart/2005/8/layout/cycle2"/>
    <dgm:cxn modelId="{E8008065-2537-4357-873C-7C3FCA736A94}" type="presOf" srcId="{EA1D0D7E-B934-4DCE-B400-616D6DCE5A41}" destId="{ED93A0DA-F9DA-49F9-A36F-73817EA95F69}" srcOrd="0" destOrd="0" presId="urn:microsoft.com/office/officeart/2005/8/layout/cycle2"/>
    <dgm:cxn modelId="{93C45940-1BB0-4A68-B24E-DEADAAC22761}" type="presOf" srcId="{92CAAF39-66A4-409C-8172-89B5925CD39E}" destId="{CDEA467A-29CE-4318-97BE-3E468FFB850D}" srcOrd="0" destOrd="0" presId="urn:microsoft.com/office/officeart/2005/8/layout/cycle2"/>
    <dgm:cxn modelId="{FD1C758C-818E-429C-BD25-3DAC288304E7}" srcId="{B6BB15F5-FBFE-4C8F-9B25-5578828BD3D4}" destId="{9C99AA19-AB42-4CE6-B9C9-6388D053B2E1}" srcOrd="1" destOrd="0" parTransId="{6F9B65B4-EFD7-41A2-925F-95A3E17BD6C2}" sibTransId="{EA1D0D7E-B934-4DCE-B400-616D6DCE5A41}"/>
    <dgm:cxn modelId="{4FE71646-1C8C-4641-86C6-510AEBA68FEC}" type="presOf" srcId="{D9EEF3FF-9139-43BE-AE69-B44A7A31D4AD}" destId="{F54F6E76-0D89-42C1-B744-EE222FA320DC}" srcOrd="0" destOrd="0" presId="urn:microsoft.com/office/officeart/2005/8/layout/cycle2"/>
    <dgm:cxn modelId="{DC6E41DE-5BCC-4438-B751-C169C7C39F54}" type="presOf" srcId="{B6BB15F5-FBFE-4C8F-9B25-5578828BD3D4}" destId="{06CE6BFF-4F96-40D7-8638-5EBA06B3BD34}" srcOrd="0" destOrd="0" presId="urn:microsoft.com/office/officeart/2005/8/layout/cycle2"/>
    <dgm:cxn modelId="{9F49A8B0-6B96-484A-B88E-819B8AA899D2}" type="presOf" srcId="{F03A41EB-D663-4B98-ADF9-8C546E45BB52}" destId="{1032E4A3-39F5-4AF8-B47A-E4BC9EB79D8D}" srcOrd="0" destOrd="0" presId="urn:microsoft.com/office/officeart/2005/8/layout/cycle2"/>
    <dgm:cxn modelId="{5A1C2DA7-8708-47F6-8F6F-FAD4A6301925}" srcId="{B6BB15F5-FBFE-4C8F-9B25-5578828BD3D4}" destId="{C4F10154-5CB2-400A-A7DF-82CC08F77E2C}" srcOrd="4" destOrd="0" parTransId="{8716A4F3-FC1C-42FB-87D0-047BA4D99EE2}" sibTransId="{F03A41EB-D663-4B98-ADF9-8C546E45BB52}"/>
    <dgm:cxn modelId="{D1466724-143E-47FC-8DFA-AF06F7041B97}" type="presOf" srcId="{44287239-4697-45DA-8FC8-4E664BFBDC15}" destId="{4746BDDA-9A41-4CFB-B013-B03832746577}" srcOrd="0" destOrd="0" presId="urn:microsoft.com/office/officeart/2005/8/layout/cycle2"/>
    <dgm:cxn modelId="{B15F4021-EA4E-43F5-BFAB-0BB7014D15A8}" type="presOf" srcId="{EA1D0D7E-B934-4DCE-B400-616D6DCE5A41}" destId="{38644ABE-058B-4A13-873F-701E17536940}" srcOrd="1" destOrd="0" presId="urn:microsoft.com/office/officeart/2005/8/layout/cycle2"/>
    <dgm:cxn modelId="{2234AFE8-568A-4BD1-B6F3-119D72FE8752}" type="presOf" srcId="{D9EEF3FF-9139-43BE-AE69-B44A7A31D4AD}" destId="{D5277DCE-3A36-49F0-BB6A-F90397002A5F}" srcOrd="1" destOrd="0" presId="urn:microsoft.com/office/officeart/2005/8/layout/cycle2"/>
    <dgm:cxn modelId="{30760808-743A-4F4B-A301-5368673AE9E2}" type="presOf" srcId="{F03A41EB-D663-4B98-ADF9-8C546E45BB52}" destId="{88B03E94-3AC5-41A1-8BD9-98B9F1B41191}" srcOrd="1" destOrd="0" presId="urn:microsoft.com/office/officeart/2005/8/layout/cycle2"/>
    <dgm:cxn modelId="{BEEBA6DB-2C2B-44FC-9D5F-957FE3AF70C9}" type="presOf" srcId="{44287239-4697-45DA-8FC8-4E664BFBDC15}" destId="{B61B4919-0F71-46F7-AE45-35A1EBE9C540}" srcOrd="1" destOrd="0" presId="urn:microsoft.com/office/officeart/2005/8/layout/cycle2"/>
    <dgm:cxn modelId="{2CC8E9BA-92BA-446B-AB47-9A003813AB57}" srcId="{B6BB15F5-FBFE-4C8F-9B25-5578828BD3D4}" destId="{031FE00A-9E67-4200-BAFA-8A4339FF7B30}" srcOrd="3" destOrd="0" parTransId="{2FDEA9FF-5182-4464-9238-73F35D031B23}" sibTransId="{44287239-4697-45DA-8FC8-4E664BFBDC15}"/>
    <dgm:cxn modelId="{9EF3FB12-C0BA-4BB6-96E8-7366DA6E56EB}" type="presOf" srcId="{3CB4C621-62E4-4AE8-9D04-B98C88B630BB}" destId="{C6AE6F6A-C3B4-4933-8232-7E2964E3EE40}" srcOrd="0" destOrd="0" presId="urn:microsoft.com/office/officeart/2005/8/layout/cycle2"/>
    <dgm:cxn modelId="{5B2002D2-8FD2-4B43-A9AE-B2B8C0B0A5F8}" type="presParOf" srcId="{06CE6BFF-4F96-40D7-8638-5EBA06B3BD34}" destId="{C6AE6F6A-C3B4-4933-8232-7E2964E3EE40}" srcOrd="0" destOrd="0" presId="urn:microsoft.com/office/officeart/2005/8/layout/cycle2"/>
    <dgm:cxn modelId="{AB2A3E59-C026-474C-B0F7-4B8CD59A1074}" type="presParOf" srcId="{06CE6BFF-4F96-40D7-8638-5EBA06B3BD34}" destId="{F54F6E76-0D89-42C1-B744-EE222FA320DC}" srcOrd="1" destOrd="0" presId="urn:microsoft.com/office/officeart/2005/8/layout/cycle2"/>
    <dgm:cxn modelId="{FDEF9693-B28A-4C8E-B8AA-EC14F88109E8}" type="presParOf" srcId="{F54F6E76-0D89-42C1-B744-EE222FA320DC}" destId="{D5277DCE-3A36-49F0-BB6A-F90397002A5F}" srcOrd="0" destOrd="0" presId="urn:microsoft.com/office/officeart/2005/8/layout/cycle2"/>
    <dgm:cxn modelId="{A655E6D1-A95A-418D-A8CE-C5EB2CEF740E}" type="presParOf" srcId="{06CE6BFF-4F96-40D7-8638-5EBA06B3BD34}" destId="{FABDDB29-B714-402C-A2EE-D6A0D3C00A18}" srcOrd="2" destOrd="0" presId="urn:microsoft.com/office/officeart/2005/8/layout/cycle2"/>
    <dgm:cxn modelId="{F19B0622-81E5-4302-BBCB-11775FFDF7C3}" type="presParOf" srcId="{06CE6BFF-4F96-40D7-8638-5EBA06B3BD34}" destId="{ED93A0DA-F9DA-49F9-A36F-73817EA95F69}" srcOrd="3" destOrd="0" presId="urn:microsoft.com/office/officeart/2005/8/layout/cycle2"/>
    <dgm:cxn modelId="{04C05777-EC49-4F56-A85B-8A12B986F9CA}" type="presParOf" srcId="{ED93A0DA-F9DA-49F9-A36F-73817EA95F69}" destId="{38644ABE-058B-4A13-873F-701E17536940}" srcOrd="0" destOrd="0" presId="urn:microsoft.com/office/officeart/2005/8/layout/cycle2"/>
    <dgm:cxn modelId="{F45DDA8E-53E8-4093-85A9-51A36FF74E78}" type="presParOf" srcId="{06CE6BFF-4F96-40D7-8638-5EBA06B3BD34}" destId="{CDEA467A-29CE-4318-97BE-3E468FFB850D}" srcOrd="4" destOrd="0" presId="urn:microsoft.com/office/officeart/2005/8/layout/cycle2"/>
    <dgm:cxn modelId="{84BAF198-757A-44D7-9295-1D1259A91A66}" type="presParOf" srcId="{06CE6BFF-4F96-40D7-8638-5EBA06B3BD34}" destId="{C4CADB7E-BEF2-4303-BD82-F2E983630B25}" srcOrd="5" destOrd="0" presId="urn:microsoft.com/office/officeart/2005/8/layout/cycle2"/>
    <dgm:cxn modelId="{02DB03B6-3207-4462-B662-9EB02240C9FC}" type="presParOf" srcId="{C4CADB7E-BEF2-4303-BD82-F2E983630B25}" destId="{B9C5932E-0342-484A-A001-BE0699972BC8}" srcOrd="0" destOrd="0" presId="urn:microsoft.com/office/officeart/2005/8/layout/cycle2"/>
    <dgm:cxn modelId="{AD758D4F-E78F-48A7-B2BA-F14455136E1B}" type="presParOf" srcId="{06CE6BFF-4F96-40D7-8638-5EBA06B3BD34}" destId="{F5D72C8C-DF4E-4F85-B732-9A5936C63D94}" srcOrd="6" destOrd="0" presId="urn:microsoft.com/office/officeart/2005/8/layout/cycle2"/>
    <dgm:cxn modelId="{AF5BAD58-7A11-4128-A457-01BC7204CB9F}" type="presParOf" srcId="{06CE6BFF-4F96-40D7-8638-5EBA06B3BD34}" destId="{4746BDDA-9A41-4CFB-B013-B03832746577}" srcOrd="7" destOrd="0" presId="urn:microsoft.com/office/officeart/2005/8/layout/cycle2"/>
    <dgm:cxn modelId="{B1048FDB-02FB-48D1-8444-AD8673971FAA}" type="presParOf" srcId="{4746BDDA-9A41-4CFB-B013-B03832746577}" destId="{B61B4919-0F71-46F7-AE45-35A1EBE9C540}" srcOrd="0" destOrd="0" presId="urn:microsoft.com/office/officeart/2005/8/layout/cycle2"/>
    <dgm:cxn modelId="{2990421E-7529-41AB-9DAC-64C7B6C6F6E4}" type="presParOf" srcId="{06CE6BFF-4F96-40D7-8638-5EBA06B3BD34}" destId="{87FD366A-202A-4954-8923-229F8D6BB0A5}" srcOrd="8" destOrd="0" presId="urn:microsoft.com/office/officeart/2005/8/layout/cycle2"/>
    <dgm:cxn modelId="{5F1038AC-06D6-4606-B23B-00042DC83E5B}" type="presParOf" srcId="{06CE6BFF-4F96-40D7-8638-5EBA06B3BD34}" destId="{1032E4A3-39F5-4AF8-B47A-E4BC9EB79D8D}" srcOrd="9" destOrd="0" presId="urn:microsoft.com/office/officeart/2005/8/layout/cycle2"/>
    <dgm:cxn modelId="{BE24316D-9551-4887-B6AE-DF3293883E30}" type="presParOf" srcId="{1032E4A3-39F5-4AF8-B47A-E4BC9EB79D8D}" destId="{88B03E94-3AC5-41A1-8BD9-98B9F1B41191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D5C60-55B7-4C05-B9D3-45B304BC1B3C}" type="datetimeFigureOut">
              <a:rPr lang="en-GB" smtClean="0"/>
              <a:t>03/04/2017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75797F-E488-43E4-B25F-09BE1DBDA6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80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87EABD-0070-4F36-B9A1-6B9C327E6B98}" type="datetimeFigureOut">
              <a:rPr lang="en-GB" smtClean="0"/>
              <a:t>03/04/2017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21188"/>
            <a:ext cx="5619750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08E9CB-984C-4772-B552-C483B594A6E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517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Welcome</a:t>
            </a:r>
            <a:r>
              <a:rPr lang="en-GB" baseline="0" dirty="0" smtClean="0"/>
              <a:t>, thanks to NBS for asking me to speak</a:t>
            </a:r>
          </a:p>
          <a:p>
            <a:r>
              <a:rPr lang="en-GB" baseline="0" dirty="0" smtClean="0"/>
              <a:t>Great to see so many Manufacturers interested in BIM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067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People</a:t>
            </a:r>
            <a:r>
              <a:rPr lang="en-GB" baseline="0" dirty="0" smtClean="0"/>
              <a:t> use many comparisons for the evolution our industry is undergoing, and I’ve today taken the view to use TV</a:t>
            </a:r>
          </a:p>
          <a:p>
            <a:r>
              <a:rPr lang="en-GB" baseline="0" dirty="0" smtClean="0"/>
              <a:t>Black &amp; White early TV, No Sound, Grainy Picture, Early Colour TV, a bit clearer, Digital TV, more immersive, Super HD, Curved Screens etc.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7364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You may be thinking,</a:t>
            </a:r>
            <a:r>
              <a:rPr lang="en-GB" baseline="0" dirty="0" smtClean="0"/>
              <a:t> what’s a TV got to do with BIM? </a:t>
            </a:r>
          </a:p>
          <a:p>
            <a:r>
              <a:rPr lang="en-GB" baseline="0" dirty="0" smtClean="0"/>
              <a:t>Over the years, we have seen a move from Analog to Digital </a:t>
            </a:r>
          </a:p>
          <a:p>
            <a:r>
              <a:rPr lang="en-GB" baseline="0" dirty="0" smtClean="0"/>
              <a:t>More defined, more immersive, and gives a clearer picture into what’s happening. </a:t>
            </a:r>
          </a:p>
          <a:p>
            <a:r>
              <a:rPr lang="en-GB" baseline="0" dirty="0" smtClean="0"/>
              <a:t>The same can be said for our industry.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Began in 2008, Walmart Instructed Asda to use “Revit”, Forced our Hand, Use it or we</a:t>
            </a:r>
            <a:r>
              <a:rPr lang="en-GB" baseline="0" dirty="0" smtClean="0"/>
              <a:t> find someone that will…. </a:t>
            </a:r>
          </a:p>
          <a:p>
            <a:r>
              <a:rPr lang="en-GB" baseline="0" dirty="0" smtClean="0"/>
              <a:t>At the time, no Employer Direction, no targets or standards available and we didn’t know this was BIM so we just began. </a:t>
            </a:r>
          </a:p>
          <a:p>
            <a:r>
              <a:rPr lang="en-GB" baseline="0" dirty="0" smtClean="0"/>
              <a:t>Started the journey and the results became our focus and then our clients focus.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NEXT SLIDE Jumping back to 2008…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7613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So, 9 Years ago on a hot summers day, 3 day training</a:t>
            </a:r>
            <a:r>
              <a:rPr lang="en-GB" baseline="0" dirty="0" smtClean="0"/>
              <a:t>, had to model an entire 40k </a:t>
            </a:r>
            <a:r>
              <a:rPr lang="en-GB" baseline="0" dirty="0" err="1" smtClean="0"/>
              <a:t>asda</a:t>
            </a:r>
            <a:r>
              <a:rPr lang="en-GB" baseline="0" dirty="0" smtClean="0"/>
              <a:t>. </a:t>
            </a:r>
          </a:p>
          <a:p>
            <a:r>
              <a:rPr lang="en-GB" baseline="0" dirty="0" smtClean="0"/>
              <a:t>Where to start? No cladding, No Doors, No Roof lights, </a:t>
            </a:r>
            <a:r>
              <a:rPr lang="en-GB" baseline="0" dirty="0" err="1" smtClean="0"/>
              <a:t>infact</a:t>
            </a:r>
            <a:r>
              <a:rPr lang="en-GB" baseline="0" dirty="0" smtClean="0"/>
              <a:t> nothing </a:t>
            </a:r>
            <a:r>
              <a:rPr lang="en-GB" baseline="0" dirty="0" err="1" smtClean="0"/>
              <a:t>asda</a:t>
            </a:r>
            <a:r>
              <a:rPr lang="en-GB" baseline="0" dirty="0" smtClean="0"/>
              <a:t> related… </a:t>
            </a:r>
          </a:p>
          <a:p>
            <a:r>
              <a:rPr lang="en-GB" baseline="0" dirty="0" smtClean="0"/>
              <a:t>Do we model skirting, floor vinyl, cladding by panels or single wall. </a:t>
            </a:r>
          </a:p>
          <a:p>
            <a:r>
              <a:rPr lang="en-GB" baseline="0" dirty="0" smtClean="0"/>
              <a:t>No Client input, no AIM for FM, contractually we had to deliver traditional drawings but in Revit, and coordinate with SE &amp; M&amp;E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Where do we get these building components from, as we needed a large amount to build our 40k store? </a:t>
            </a:r>
          </a:p>
          <a:p>
            <a:r>
              <a:rPr lang="en-GB" baseline="0" dirty="0" smtClean="0"/>
              <a:t>How did we know what LOI or LOD we required, and more importantly the outputs we required from these components.</a:t>
            </a:r>
          </a:p>
          <a:p>
            <a:r>
              <a:rPr lang="en-GB" baseline="0" dirty="0" smtClean="0"/>
              <a:t>This all seems simple now looking back, but at the time it was an unknown.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 smtClean="0"/>
              <a:t>For example, KONE Travellator, which took me around 7 hours back in 2009</a:t>
            </a:r>
            <a:endParaRPr lang="en-GB" dirty="0" smtClean="0"/>
          </a:p>
          <a:p>
            <a:r>
              <a:rPr lang="en-GB" dirty="0" smtClean="0"/>
              <a:t>In terms of the business impact, lost</a:t>
            </a:r>
            <a:r>
              <a:rPr lang="en-GB" baseline="0" dirty="0" smtClean="0"/>
              <a:t> resources, time spent modelling manufacturers info.</a:t>
            </a:r>
          </a:p>
          <a:p>
            <a:endParaRPr lang="en-GB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How could we Reduce the impact?</a:t>
            </a:r>
            <a:r>
              <a:rPr lang="en-GB" baseline="0" dirty="0" smtClean="0"/>
              <a:t> (Next Slide)</a:t>
            </a:r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How could we Reduce the impact?</a:t>
            </a:r>
            <a:r>
              <a:rPr lang="en-GB" baseline="0" dirty="0" smtClean="0"/>
              <a:t> </a:t>
            </a:r>
          </a:p>
          <a:p>
            <a:r>
              <a:rPr lang="en-GB" dirty="0" smtClean="0"/>
              <a:t>Modelling standards, LOD &amp; LOI, </a:t>
            </a:r>
          </a:p>
          <a:p>
            <a:r>
              <a:rPr lang="en-GB" dirty="0" smtClean="0"/>
              <a:t>Standardising Data, enabling easier comparison's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Trusted downloadable content,</a:t>
            </a:r>
          </a:p>
          <a:p>
            <a:r>
              <a:rPr lang="en-GB" dirty="0" smtClean="0"/>
              <a:t>Designers can use an Add-in through their design software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Designers want to be working on projects – not creating manufacturers content – the manufacturers that provide are providing added value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not just about coordinating the geometry – but also coordinating the information – the specification is an important part of the wider BIM ecosystem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Costs had to be absorbed</a:t>
            </a:r>
          </a:p>
          <a:p>
            <a:r>
              <a:rPr lang="en-GB" dirty="0" smtClean="0"/>
              <a:t>How</a:t>
            </a:r>
            <a:r>
              <a:rPr lang="en-GB" baseline="0" dirty="0" smtClean="0"/>
              <a:t> to exchange files, Online Vault, IT equipment, software, licenses.</a:t>
            </a:r>
          </a:p>
          <a:p>
            <a:r>
              <a:rPr lang="en-GB" baseline="0" dirty="0" smtClean="0"/>
              <a:t>Noel Murphy, Site Manager - Drawing with the little Squares! Took Competition 2 weeks.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think before I start</a:t>
            </a:r>
            <a:r>
              <a:rPr lang="en-GB" baseline="0" dirty="0" smtClean="0"/>
              <a:t> I need to point out a minor issue with my presentation today and I hope you don’t hold this against me… </a:t>
            </a:r>
          </a:p>
          <a:p>
            <a:endParaRPr lang="en-GB" baseline="0" dirty="0" smtClean="0"/>
          </a:p>
          <a:p>
            <a:r>
              <a:rPr lang="en-GB" dirty="0" smtClean="0"/>
              <a:t>Although this</a:t>
            </a:r>
            <a:r>
              <a:rPr lang="en-GB" baseline="0" dirty="0" smtClean="0"/>
              <a:t> is titled an Architects Perspective, in the current company of RIBA I’m advised to tell you that I’m not in fact an Architect and I am only a mere Technician… Your more than welcome to banish me to the depths of RFI’s and Door Schedules, but I do hope that you find this presentation helpful non the less.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20675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Lets take a look on</a:t>
            </a:r>
            <a:r>
              <a:rPr lang="en-GB" baseline="0" dirty="0" smtClean="0"/>
              <a:t> one of our recent schemes, Mosborough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02879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Employers</a:t>
            </a:r>
            <a:r>
              <a:rPr lang="en-GB" baseline="0" dirty="0" smtClean="0"/>
              <a:t> Requirements Model – Speed &amp; efficiencies</a:t>
            </a:r>
          </a:p>
          <a:p>
            <a:r>
              <a:rPr lang="en-GB" baseline="0" dirty="0" smtClean="0"/>
              <a:t>Construction Model – Refined &amp; Defined Geometry &amp; Data</a:t>
            </a:r>
          </a:p>
          <a:p>
            <a:r>
              <a:rPr lang="en-GB" baseline="0" dirty="0" smtClean="0"/>
              <a:t>Right Data, Right time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89614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Great piece</a:t>
            </a:r>
            <a:r>
              <a:rPr lang="en-GB" baseline="0" dirty="0" smtClean="0"/>
              <a:t> in the </a:t>
            </a:r>
            <a:r>
              <a:rPr lang="en-GB" dirty="0" smtClean="0"/>
              <a:t>BIM2050 Working Group publication</a:t>
            </a:r>
            <a:r>
              <a:rPr lang="en-GB" baseline="0" dirty="0" smtClean="0"/>
              <a:t> about the move to Digital Decisions, Predictive and ultimately AI.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But we can’t do this without meaningful, structured Data.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And</a:t>
            </a:r>
            <a:r>
              <a:rPr lang="en-GB" baseline="0" dirty="0" smtClean="0"/>
              <a:t> ultimately through feedback, to make those digital decisions of the future we need to start harvesting the FM &amp; Lifecycle data.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86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Large</a:t>
            </a:r>
            <a:r>
              <a:rPr lang="en-GB" baseline="0" dirty="0" smtClean="0"/>
              <a:t> M&amp;E Assets, but not at a Macro level just yet.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Imagine the possibilities if this was at a macro Level…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12691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Imagine a </a:t>
            </a:r>
            <a:r>
              <a:rPr lang="en-GB" i="0" dirty="0" smtClean="0"/>
              <a:t>Virtual</a:t>
            </a:r>
            <a:r>
              <a:rPr lang="en-GB" baseline="0" dirty="0" smtClean="0"/>
              <a:t> Live </a:t>
            </a:r>
            <a:r>
              <a:rPr lang="en-GB" dirty="0" smtClean="0"/>
              <a:t>Heatmap, energy,</a:t>
            </a:r>
            <a:r>
              <a:rPr lang="en-GB" baseline="0" dirty="0" smtClean="0"/>
              <a:t> maintenance, cleaning, incidents, </a:t>
            </a:r>
          </a:p>
          <a:p>
            <a:r>
              <a:rPr lang="en-GB" b="1" baseline="0" dirty="0" smtClean="0"/>
              <a:t>For example</a:t>
            </a:r>
            <a:r>
              <a:rPr lang="en-GB" b="0" baseline="0" dirty="0" smtClean="0"/>
              <a:t>: Standard Asda </a:t>
            </a:r>
            <a:r>
              <a:rPr lang="en-GB" baseline="0" dirty="0" smtClean="0"/>
              <a:t>Toilet Seat, 650 stores, 10 seats per store, 6,500 seats, lasted 2 years, replacement lasted 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738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 is</a:t>
            </a:r>
            <a:r>
              <a:rPr lang="en-GB" baseline="0" dirty="0" smtClean="0"/>
              <a:t> </a:t>
            </a:r>
            <a:r>
              <a:rPr lang="en-GB" dirty="0" smtClean="0"/>
              <a:t>Industry heading in 2017 and beyond, </a:t>
            </a:r>
          </a:p>
          <a:p>
            <a:r>
              <a:rPr lang="en-GB" dirty="0" smtClean="0"/>
              <a:t>A </a:t>
            </a:r>
            <a:r>
              <a:rPr lang="en-GB" baseline="0" dirty="0" smtClean="0"/>
              <a:t>repository holding a library of component parts for re-use by consultants.</a:t>
            </a:r>
          </a:p>
          <a:p>
            <a:r>
              <a:rPr lang="en-GB" dirty="0" smtClean="0"/>
              <a:t>Trusted downloadable content, Designers can use an Add-in through their design software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Designers want to be working on projects – not creating manufacturers content – the manufacturers that provide are providing added value</a:t>
            </a: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not just about coordinating the geometry – but also coordinating the information – the specification is an important part of the wider BIM ecosystem</a:t>
            </a:r>
            <a:endParaRPr lang="en-GB" dirty="0" smtClean="0"/>
          </a:p>
          <a:p>
            <a:endParaRPr lang="en-GB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3831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Data at store level, department level and then component level. </a:t>
            </a:r>
          </a:p>
          <a:p>
            <a:r>
              <a:rPr lang="en-GB" dirty="0" smtClean="0"/>
              <a:t>Splitting</a:t>
            </a:r>
            <a:r>
              <a:rPr lang="en-GB" baseline="0" dirty="0" smtClean="0"/>
              <a:t> down this standard kit of parts into it’s components, linking the data back to it’s original source.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327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Standard components, standard data… </a:t>
            </a:r>
          </a:p>
          <a:p>
            <a:r>
              <a:rPr lang="en-GB" dirty="0" smtClean="0"/>
              <a:t>All stores</a:t>
            </a:r>
            <a:r>
              <a:rPr lang="en-GB" baseline="0" dirty="0" smtClean="0"/>
              <a:t> will use the same building materials, so we need to get to a position where the data and manufactures information becomes standardised throughout the industry.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3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Brief overview, Social</a:t>
            </a:r>
            <a:r>
              <a:rPr lang="en-GB" baseline="0" dirty="0" smtClean="0"/>
              <a:t> Networking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22327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91726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8066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I’ve been everything</a:t>
            </a:r>
            <a:r>
              <a:rPr lang="en-GB" baseline="0" dirty="0" smtClean="0"/>
              <a:t> from </a:t>
            </a:r>
            <a:r>
              <a:rPr lang="en-GB" dirty="0" smtClean="0"/>
              <a:t>BIM Manager, Technical Design Manager</a:t>
            </a:r>
            <a:r>
              <a:rPr lang="en-GB" baseline="0" dirty="0" smtClean="0"/>
              <a:t>, Director… </a:t>
            </a:r>
          </a:p>
          <a:p>
            <a:r>
              <a:rPr lang="en-GB" dirty="0" smtClean="0"/>
              <a:t>17 Years in Architecture,</a:t>
            </a:r>
            <a:r>
              <a:rPr lang="en-GB" baseline="0" dirty="0" smtClean="0"/>
              <a:t> 16 of that in Retail Architecture, and 10 years with James &amp; Ward </a:t>
            </a:r>
          </a:p>
          <a:p>
            <a:r>
              <a:rPr lang="en-GB" baseline="0" dirty="0" smtClean="0"/>
              <a:t>Started in </a:t>
            </a:r>
            <a:r>
              <a:rPr lang="en-GB" dirty="0" smtClean="0"/>
              <a:t>BIM circa 2008, converted</a:t>
            </a:r>
            <a:r>
              <a:rPr lang="en-GB" baseline="0" dirty="0" smtClean="0"/>
              <a:t> Asda Details</a:t>
            </a:r>
          </a:p>
          <a:p>
            <a:r>
              <a:rPr lang="en-GB" baseline="0" dirty="0" smtClean="0"/>
              <a:t>Million square foot in BIM</a:t>
            </a:r>
            <a:endParaRPr lang="en-GB" dirty="0" smtClean="0"/>
          </a:p>
          <a:p>
            <a:r>
              <a:rPr lang="en-GB" dirty="0" smtClean="0"/>
              <a:t>And I’m also….. (Hang Back</a:t>
            </a:r>
            <a:r>
              <a:rPr lang="en-GB" baseline="0" dirty="0" smtClean="0"/>
              <a:t> on Secondment Position for next slide)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883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…..on Secondment to one of the biggest Retailers.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Predominant Role is to implement change process from stakeholders and feedback.</a:t>
            </a:r>
          </a:p>
          <a:p>
            <a:r>
              <a:rPr lang="en-GB" baseline="0" dirty="0" smtClean="0"/>
              <a:t>One thing that this position has taught is that retailers speak a diff language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67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…..on Secondment to one of the biggest Retailers.</a:t>
            </a:r>
            <a:r>
              <a:rPr lang="en-GB" baseline="0" dirty="0" smtClean="0"/>
              <a:t> </a:t>
            </a:r>
          </a:p>
          <a:p>
            <a:r>
              <a:rPr lang="en-GB" baseline="0" dirty="0" smtClean="0"/>
              <a:t>Predominant Role is to implement change process from stakeholders and feedback.</a:t>
            </a:r>
          </a:p>
          <a:p>
            <a:r>
              <a:rPr lang="en-GB" baseline="0" dirty="0" smtClean="0"/>
              <a:t>One thing that this position has taught is that retailers speak a diff language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670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I’ve got a video I put together for the Exec’s,</a:t>
            </a:r>
            <a:r>
              <a:rPr lang="en-GB" baseline="0" dirty="0" smtClean="0"/>
              <a:t> and you will notice this </a:t>
            </a:r>
            <a:r>
              <a:rPr lang="en-GB" baseline="0" dirty="0" err="1" smtClean="0"/>
              <a:t>isnt</a:t>
            </a:r>
            <a:r>
              <a:rPr lang="en-GB" baseline="0" dirty="0" smtClean="0"/>
              <a:t> about BIM and Families. </a:t>
            </a:r>
          </a:p>
          <a:p>
            <a:r>
              <a:rPr lang="en-GB" baseline="0" dirty="0" smtClean="0"/>
              <a:t>It’s about the outcome, and what the end result is. </a:t>
            </a:r>
          </a:p>
          <a:p>
            <a:r>
              <a:rPr lang="en-GB" baseline="0" dirty="0" smtClean="0"/>
              <a:t>Retailers sell stuff, and this industry shift will help keep that edge in a very competitive environment.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6707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PLAY VIDEO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6707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William Edwards Deming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(1900 –1993)</a:t>
            </a:r>
          </a:p>
          <a:p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American engineer, professor, author, lecturer, and management consultant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08E9CB-984C-4772-B552-C483B594A6E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06707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1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25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457200"/>
            <a:ext cx="978557" cy="3938588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457200"/>
            <a:ext cx="5295113" cy="39385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1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1620442"/>
            <a:ext cx="3138026" cy="29105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2"/>
            <a:ext cx="3138026" cy="29105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052934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052934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386193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100"/>
            </a:lvl1pPr>
            <a:lvl2pPr marL="342797" indent="0">
              <a:buNone/>
              <a:defRPr sz="1100"/>
            </a:lvl2pPr>
            <a:lvl3pPr marL="685595" indent="0">
              <a:buNone/>
              <a:defRPr sz="900"/>
            </a:lvl3pPr>
            <a:lvl4pPr marL="1028392" indent="0">
              <a:buNone/>
              <a:defRPr sz="800"/>
            </a:lvl4pPr>
            <a:lvl5pPr marL="1371188" indent="0">
              <a:buNone/>
              <a:defRPr sz="800"/>
            </a:lvl5pPr>
            <a:lvl6pPr marL="1713986" indent="0">
              <a:buNone/>
              <a:defRPr sz="800"/>
            </a:lvl6pPr>
            <a:lvl7pPr marL="2056783" indent="0">
              <a:buNone/>
              <a:defRPr sz="800"/>
            </a:lvl7pPr>
            <a:lvl8pPr marL="2399580" indent="0">
              <a:buNone/>
              <a:defRPr sz="800"/>
            </a:lvl8pPr>
            <a:lvl9pPr marL="27423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2"/>
            <a:ext cx="6447501" cy="291058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22"/>
            <a:ext cx="68395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22"/>
            <a:ext cx="4723209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4531022"/>
            <a:ext cx="512504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7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iming>
    <p:tnLst>
      <p:par>
        <p:cTn id="1" dur="indefinite" restart="never" nodeType="tmRoot"/>
      </p:par>
    </p:tnLst>
  </p:timing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8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openxmlformats.org/officeDocument/2006/relationships/image" Target="../media/image46.png"/><Relationship Id="rId5" Type="http://schemas.openxmlformats.org/officeDocument/2006/relationships/image" Target="../media/image42.jpeg"/><Relationship Id="rId10" Type="http://schemas.openxmlformats.org/officeDocument/2006/relationships/image" Target="../media/image45.png"/><Relationship Id="rId4" Type="http://schemas.openxmlformats.org/officeDocument/2006/relationships/image" Target="../media/image41.jpe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9.jpeg"/><Relationship Id="rId7" Type="http://schemas.microsoft.com/office/2007/relationships/hdphoto" Target="../media/hdphoto2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50.jpeg"/><Relationship Id="rId9" Type="http://schemas.microsoft.com/office/2007/relationships/hdphoto" Target="../media/hdphoto6.wdp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12" Type="http://schemas.microsoft.com/office/2007/relationships/hdphoto" Target="../media/hdphoto11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microsoft.com/office/2007/relationships/hdphoto" Target="../media/hdphoto2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07/relationships/hdphoto" Target="../media/hdphoto1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b="1" dirty="0"/>
              <a:t>BIM </a:t>
            </a:r>
            <a:r>
              <a:rPr lang="en-GB" sz="4000" b="1" dirty="0" smtClean="0"/>
              <a:t>in Practice</a:t>
            </a:r>
            <a:endParaRPr lang="en-GB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An </a:t>
            </a:r>
            <a:r>
              <a:rPr lang="en-GB" b="1" dirty="0"/>
              <a:t>Architect's </a:t>
            </a:r>
            <a:r>
              <a:rPr lang="en-GB" b="1" dirty="0" smtClean="0"/>
              <a:t>Perspective</a:t>
            </a:r>
          </a:p>
        </p:txBody>
      </p:sp>
      <p:pic>
        <p:nvPicPr>
          <p:cNvPr id="5" name="Picture 4" descr="C:\Users\Anthony\Desktop\BIM Uncovered\Literature\Photos\CityStuff\20124604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29" y="176254"/>
            <a:ext cx="3787421" cy="87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69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thony\Desktop\IMG_1319.JPG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1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Monochrome World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 descr="C:\Users\Anthony\Desktop\IMG_131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Early Colour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2" descr="C:\Users\Anthony\Desktop\IMG_13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LightScreen gridSize="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Digital HD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9" name="Picture 2" descr="C:\Users\Anthony\Desktop\IMG_1319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4k Digital (Super HD)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64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thony\Desktop\IMG_13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82000" contrast="-8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8125360" cy="990600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 Digital Future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6447501" cy="2725781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More Defined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Gives Clearer Picture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More Data</a:t>
            </a:r>
            <a:endParaRPr lang="en-GB" sz="2000" dirty="0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Isosceles Triangle 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87846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233057" y="945053"/>
            <a:ext cx="62406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i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Organically grown, no targets or management process</a:t>
            </a:r>
            <a:endParaRPr lang="en-GB" sz="24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4" name="Right Arrow 63"/>
          <p:cNvSpPr/>
          <p:nvPr/>
        </p:nvSpPr>
        <p:spPr>
          <a:xfrm>
            <a:off x="5217216" y="3119150"/>
            <a:ext cx="1762963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5" name="Right Arrow 64"/>
          <p:cNvSpPr/>
          <p:nvPr/>
        </p:nvSpPr>
        <p:spPr>
          <a:xfrm>
            <a:off x="3910695" y="3401699"/>
            <a:ext cx="1206901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6" name="Right Arrow 65"/>
          <p:cNvSpPr/>
          <p:nvPr/>
        </p:nvSpPr>
        <p:spPr>
          <a:xfrm>
            <a:off x="2971558" y="2851302"/>
            <a:ext cx="1198949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7" name="Right Arrow 66"/>
          <p:cNvSpPr/>
          <p:nvPr/>
        </p:nvSpPr>
        <p:spPr>
          <a:xfrm>
            <a:off x="3454253" y="3119150"/>
            <a:ext cx="1206901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ight Arrow 67"/>
          <p:cNvSpPr/>
          <p:nvPr/>
        </p:nvSpPr>
        <p:spPr>
          <a:xfrm>
            <a:off x="4818863" y="2851302"/>
            <a:ext cx="1702620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9" name="Right Arrow 68"/>
          <p:cNvSpPr/>
          <p:nvPr/>
        </p:nvSpPr>
        <p:spPr>
          <a:xfrm>
            <a:off x="1110079" y="2851302"/>
            <a:ext cx="934630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0" name="Rectangle 69"/>
          <p:cNvSpPr/>
          <p:nvPr/>
        </p:nvSpPr>
        <p:spPr>
          <a:xfrm>
            <a:off x="1116714" y="2300169"/>
            <a:ext cx="927994" cy="392478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2D CAD TO </a:t>
            </a:r>
          </a:p>
          <a:p>
            <a:pPr algn="ctr"/>
            <a:r>
              <a:rPr lang="en-GB" sz="1000" dirty="0" smtClean="0">
                <a:latin typeface="+mj-lt"/>
              </a:rPr>
              <a:t>3D REVIT</a:t>
            </a:r>
            <a:endParaRPr lang="en-US" sz="1000" b="1" dirty="0">
              <a:latin typeface="+mj-lt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1088813" y="2880562"/>
            <a:ext cx="92799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MODEL 2009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3454254" y="3137626"/>
            <a:ext cx="155813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MELKSHAM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818863" y="2880562"/>
            <a:ext cx="2051082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BARNES HILL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215881" y="3137626"/>
            <a:ext cx="2051082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MOSBOROUGH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2970408" y="2869778"/>
            <a:ext cx="93233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GORSEINON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3889401" y="3423950"/>
            <a:ext cx="155813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SUNDERLAND MEZZ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7" name="Right Arrow 76"/>
          <p:cNvSpPr/>
          <p:nvPr/>
        </p:nvSpPr>
        <p:spPr>
          <a:xfrm>
            <a:off x="2044708" y="3122997"/>
            <a:ext cx="934801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8" name="Rectangle 77"/>
          <p:cNvSpPr/>
          <p:nvPr/>
        </p:nvSpPr>
        <p:spPr>
          <a:xfrm>
            <a:off x="2038073" y="3144942"/>
            <a:ext cx="927995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MODEL 2010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2966068" y="2295045"/>
            <a:ext cx="927994" cy="392478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FIRST BIM NEW BUILD</a:t>
            </a:r>
            <a:endParaRPr lang="en-US" sz="1000" b="1" dirty="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3889401" y="2295096"/>
            <a:ext cx="927994" cy="392478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FIRST BIM MEZZ REFURB</a:t>
            </a:r>
            <a:endParaRPr lang="en-US" sz="1000" b="1" dirty="0">
              <a:latin typeface="+mj-lt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" y="3757832"/>
            <a:ext cx="9144000" cy="396878"/>
          </a:xfrm>
          <a:prstGeom prst="rect">
            <a:avLst/>
          </a:prstGeom>
          <a:gradFill flip="none" rotWithShape="1">
            <a:gsLst>
              <a:gs pos="0">
                <a:srgbClr val="800080"/>
              </a:gs>
              <a:gs pos="50000">
                <a:schemeClr val="bg1">
                  <a:lumMod val="50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/>
          <p:cNvSpPr/>
          <p:nvPr/>
        </p:nvSpPr>
        <p:spPr>
          <a:xfrm rot="17886467">
            <a:off x="914719" y="2014511"/>
            <a:ext cx="604319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2008</a:t>
            </a:r>
            <a:endParaRPr lang="en-US" sz="1000" b="1" dirty="0">
              <a:latin typeface="+mj-lt"/>
            </a:endParaRPr>
          </a:p>
        </p:txBody>
      </p:sp>
      <p:sp>
        <p:nvSpPr>
          <p:cNvPr id="84" name="Rectangle 83"/>
          <p:cNvSpPr/>
          <p:nvPr/>
        </p:nvSpPr>
        <p:spPr>
          <a:xfrm rot="17886467">
            <a:off x="4643291" y="2075743"/>
            <a:ext cx="465479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2012</a:t>
            </a:r>
            <a:endParaRPr lang="en-US" sz="1000" b="1" dirty="0"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 rot="17886467">
            <a:off x="6474779" y="2027641"/>
            <a:ext cx="574550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2014</a:t>
            </a:r>
            <a:endParaRPr lang="en-US" sz="1000" b="1" dirty="0">
              <a:latin typeface="+mj-lt"/>
            </a:endParaRPr>
          </a:p>
        </p:txBody>
      </p:sp>
      <p:sp>
        <p:nvSpPr>
          <p:cNvPr id="86" name="Rectangle 85"/>
          <p:cNvSpPr/>
          <p:nvPr/>
        </p:nvSpPr>
        <p:spPr>
          <a:xfrm rot="17886467">
            <a:off x="2756982" y="2012609"/>
            <a:ext cx="60863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2010</a:t>
            </a:r>
            <a:endParaRPr lang="en-US" sz="1000" b="1" dirty="0">
              <a:latin typeface="+mj-lt"/>
            </a:endParaRPr>
          </a:p>
        </p:txBody>
      </p:sp>
      <p:sp>
        <p:nvSpPr>
          <p:cNvPr id="87" name="Rectangle 86"/>
          <p:cNvSpPr/>
          <p:nvPr/>
        </p:nvSpPr>
        <p:spPr>
          <a:xfrm rot="17886467">
            <a:off x="1845506" y="2047400"/>
            <a:ext cx="52975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2009</a:t>
            </a:r>
            <a:endParaRPr lang="en-US" sz="1000" b="1" dirty="0">
              <a:latin typeface="+mj-lt"/>
            </a:endParaRPr>
          </a:p>
        </p:txBody>
      </p:sp>
      <p:sp>
        <p:nvSpPr>
          <p:cNvPr id="88" name="Rectangle 87"/>
          <p:cNvSpPr/>
          <p:nvPr/>
        </p:nvSpPr>
        <p:spPr>
          <a:xfrm rot="17886467">
            <a:off x="3688265" y="2010850"/>
            <a:ext cx="61261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2011</a:t>
            </a:r>
            <a:endParaRPr lang="en-US" sz="1000" b="1" dirty="0">
              <a:latin typeface="+mj-lt"/>
            </a:endParaRPr>
          </a:p>
        </p:txBody>
      </p:sp>
      <p:sp>
        <p:nvSpPr>
          <p:cNvPr id="89" name="Rectangle 88"/>
          <p:cNvSpPr/>
          <p:nvPr/>
        </p:nvSpPr>
        <p:spPr>
          <a:xfrm rot="17886467">
            <a:off x="5559237" y="2048413"/>
            <a:ext cx="527459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2013</a:t>
            </a:r>
            <a:endParaRPr lang="en-US" sz="1000" b="1" dirty="0">
              <a:latin typeface="+mj-lt"/>
            </a:endParaRPr>
          </a:p>
        </p:txBody>
      </p:sp>
      <p:sp>
        <p:nvSpPr>
          <p:cNvPr id="91" name="Rectangle 90"/>
          <p:cNvSpPr/>
          <p:nvPr/>
        </p:nvSpPr>
        <p:spPr>
          <a:xfrm rot="17886467">
            <a:off x="8355316" y="1992460"/>
            <a:ext cx="481730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2016</a:t>
            </a:r>
            <a:endParaRPr lang="en-US" sz="1000" b="1" dirty="0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 rot="17886467">
            <a:off x="7427433" y="2005528"/>
            <a:ext cx="48130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latin typeface="+mj-lt"/>
              </a:rPr>
              <a:t>2015</a:t>
            </a:r>
            <a:endParaRPr lang="en-US" sz="1000" b="1" dirty="0">
              <a:latin typeface="+mj-lt"/>
            </a:endParaRPr>
          </a:p>
        </p:txBody>
      </p:sp>
      <p:cxnSp>
        <p:nvCxnSpPr>
          <p:cNvPr id="93" name="Straight Connector 92"/>
          <p:cNvCxnSpPr/>
          <p:nvPr/>
        </p:nvCxnSpPr>
        <p:spPr>
          <a:xfrm>
            <a:off x="4818863" y="2390332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6679193" y="2390334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1110079" y="2377458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Picture 18" descr="http://img3.wikia.nocookie.net/__cb20130919205844/logopedia/images/4/4c/Walmart-logo-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51286" y="3107631"/>
            <a:ext cx="986229" cy="288824"/>
          </a:xfrm>
          <a:prstGeom prst="rect">
            <a:avLst/>
          </a:prstGeom>
          <a:noFill/>
        </p:spPr>
      </p:pic>
      <p:cxnSp>
        <p:nvCxnSpPr>
          <p:cNvPr id="97" name="Straight Connector 96"/>
          <p:cNvCxnSpPr/>
          <p:nvPr/>
        </p:nvCxnSpPr>
        <p:spPr>
          <a:xfrm>
            <a:off x="2970409" y="2390335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2038074" y="2390336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>
            <a:off x="3902744" y="2390331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>
            <a:off x="5751198" y="2390337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8535186" y="2378014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7607190" y="2390894"/>
            <a:ext cx="0" cy="1371337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 rot="16200000">
            <a:off x="8166977" y="3142551"/>
            <a:ext cx="975010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  <a:latin typeface="+mj-lt"/>
              </a:rPr>
              <a:t>LEVEL</a:t>
            </a:r>
            <a:r>
              <a:rPr lang="en-GB" sz="1000" dirty="0" smtClean="0">
                <a:latin typeface="+mj-lt"/>
              </a:rPr>
              <a:t> </a:t>
            </a:r>
            <a:r>
              <a:rPr lang="en-GB" sz="1000" dirty="0" smtClean="0">
                <a:solidFill>
                  <a:schemeClr val="bg1"/>
                </a:solidFill>
                <a:latin typeface="+mj-lt"/>
              </a:rPr>
              <a:t>2 BIM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5" name="Rectangle 104"/>
          <p:cNvSpPr/>
          <p:nvPr/>
        </p:nvSpPr>
        <p:spPr>
          <a:xfrm>
            <a:off x="1108764" y="3779150"/>
            <a:ext cx="92799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  <a:latin typeface="+mj-lt"/>
              </a:rPr>
              <a:t>CLIENT FOCUS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2966067" y="3825839"/>
            <a:ext cx="1852796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  <a:latin typeface="+mj-lt"/>
              </a:rPr>
              <a:t>CONTRACTOR FOCUS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4817396" y="3825839"/>
            <a:ext cx="216278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solidFill>
                  <a:schemeClr val="bg1"/>
                </a:solidFill>
                <a:latin typeface="+mj-lt"/>
              </a:rPr>
              <a:t>QS COSTING FOCUS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8" name="Rectangle 107"/>
          <p:cNvSpPr/>
          <p:nvPr/>
        </p:nvSpPr>
        <p:spPr>
          <a:xfrm>
            <a:off x="969297" y="4154710"/>
            <a:ext cx="1371104" cy="700254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3D VISUALISATION</a:t>
            </a:r>
          </a:p>
          <a:p>
            <a:pPr algn="ctr"/>
            <a:r>
              <a:rPr lang="en-GB" sz="1000" dirty="0" smtClean="0">
                <a:latin typeface="+mj-lt"/>
              </a:rPr>
              <a:t>FEE REDUCTION</a:t>
            </a:r>
          </a:p>
          <a:p>
            <a:pPr algn="ctr"/>
            <a:r>
              <a:rPr lang="en-GB" sz="1000" dirty="0" smtClean="0">
                <a:latin typeface="+mj-lt"/>
              </a:rPr>
              <a:t>REPEAT DESIGN</a:t>
            </a:r>
          </a:p>
          <a:p>
            <a:pPr algn="ctr"/>
            <a:r>
              <a:rPr lang="en-GB" sz="1000" dirty="0" smtClean="0">
                <a:latin typeface="+mj-lt"/>
              </a:rPr>
              <a:t>STANDARD DETAIL</a:t>
            </a:r>
          </a:p>
        </p:txBody>
      </p:sp>
      <p:sp>
        <p:nvSpPr>
          <p:cNvPr id="109" name="Rectangle 108"/>
          <p:cNvSpPr/>
          <p:nvPr/>
        </p:nvSpPr>
        <p:spPr>
          <a:xfrm>
            <a:off x="2912811" y="4161308"/>
            <a:ext cx="2099579" cy="854143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PHASING</a:t>
            </a:r>
          </a:p>
          <a:p>
            <a:pPr algn="ctr"/>
            <a:r>
              <a:rPr lang="en-GB" sz="1000" dirty="0" smtClean="0">
                <a:latin typeface="+mj-lt"/>
              </a:rPr>
              <a:t>REDUCE DESIGN PERIOD</a:t>
            </a:r>
          </a:p>
          <a:p>
            <a:pPr algn="ctr"/>
            <a:r>
              <a:rPr lang="en-GB" sz="1000" dirty="0" smtClean="0">
                <a:latin typeface="+mj-lt"/>
              </a:rPr>
              <a:t>CLASH DETECTION</a:t>
            </a:r>
          </a:p>
          <a:p>
            <a:pPr algn="ctr"/>
            <a:r>
              <a:rPr lang="en-GB" sz="1000" dirty="0" smtClean="0">
                <a:latin typeface="+mj-lt"/>
              </a:rPr>
              <a:t>VALUE ENGINEER</a:t>
            </a:r>
          </a:p>
          <a:p>
            <a:pPr algn="ctr"/>
            <a:r>
              <a:rPr lang="en-GB" sz="1000" dirty="0" smtClean="0">
                <a:latin typeface="+mj-lt"/>
              </a:rPr>
              <a:t>COMMUNICATION AT SITE LEVEL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4865100" y="4161308"/>
            <a:ext cx="2115080" cy="392478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COST VARIFICATION</a:t>
            </a:r>
          </a:p>
          <a:p>
            <a:pPr algn="ctr"/>
            <a:r>
              <a:rPr lang="en-GB" sz="1000" dirty="0" smtClean="0">
                <a:latin typeface="+mj-lt"/>
              </a:rPr>
              <a:t>QUANTITY SCHEDULES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0" y="3829390"/>
            <a:ext cx="1216878" cy="276888"/>
          </a:xfrm>
          <a:prstGeom prst="rect">
            <a:avLst/>
          </a:prstGeom>
          <a:noFill/>
        </p:spPr>
        <p:txBody>
          <a:bodyPr wrap="square" lIns="91332" tIns="45665" rIns="91332" bIns="45665" rtlCol="0">
            <a:spAutoFit/>
          </a:bodyPr>
          <a:lstStyle/>
          <a:p>
            <a:r>
              <a:rPr lang="en-GB" sz="1200" b="1" dirty="0" smtClean="0">
                <a:solidFill>
                  <a:schemeClr val="bg1"/>
                </a:solidFill>
                <a:latin typeface="+mj-lt"/>
              </a:rPr>
              <a:t>OUR FOCUS</a:t>
            </a:r>
          </a:p>
        </p:txBody>
      </p:sp>
      <p:sp>
        <p:nvSpPr>
          <p:cNvPr id="112" name="Rectangle 111"/>
          <p:cNvSpPr/>
          <p:nvPr/>
        </p:nvSpPr>
        <p:spPr>
          <a:xfrm>
            <a:off x="6532504" y="3821358"/>
            <a:ext cx="2162784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solidFill>
                  <a:srgbClr val="800080"/>
                </a:solidFill>
                <a:latin typeface="+mj-lt"/>
              </a:rPr>
              <a:t>FM &amp; LIFESCYCLE COSTS</a:t>
            </a:r>
            <a:endParaRPr lang="en-US" sz="1000" b="1" dirty="0">
              <a:solidFill>
                <a:srgbClr val="800080"/>
              </a:solidFill>
              <a:latin typeface="+mj-lt"/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6580208" y="4156827"/>
            <a:ext cx="2115080" cy="392478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pPr algn="ctr"/>
            <a:r>
              <a:rPr lang="en-GB" sz="1000" dirty="0" smtClean="0">
                <a:latin typeface="+mj-lt"/>
              </a:rPr>
              <a:t>INCREASED DATA</a:t>
            </a:r>
          </a:p>
          <a:p>
            <a:pPr algn="ctr"/>
            <a:r>
              <a:rPr lang="en-GB" sz="1000" dirty="0" smtClean="0">
                <a:latin typeface="+mj-lt"/>
              </a:rPr>
              <a:t>DATA DROPS</a:t>
            </a:r>
          </a:p>
        </p:txBody>
      </p:sp>
      <p:sp>
        <p:nvSpPr>
          <p:cNvPr id="114" name="Right Arrow 113"/>
          <p:cNvSpPr/>
          <p:nvPr/>
        </p:nvSpPr>
        <p:spPr>
          <a:xfrm>
            <a:off x="6976182" y="2851302"/>
            <a:ext cx="1559005" cy="282549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Rectangle 114"/>
          <p:cNvSpPr/>
          <p:nvPr/>
        </p:nvSpPr>
        <p:spPr>
          <a:xfrm>
            <a:off x="6974847" y="2869778"/>
            <a:ext cx="2051082" cy="238589"/>
          </a:xfrm>
          <a:prstGeom prst="rect">
            <a:avLst/>
          </a:prstGeom>
        </p:spPr>
        <p:txBody>
          <a:bodyPr wrap="square" lIns="83881" tIns="41941" rIns="83881" bIns="41941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  <a:latin typeface="+mj-lt"/>
              </a:rPr>
              <a:t>MODEL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8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8125360" cy="990600"/>
          </a:xfrm>
        </p:spPr>
        <p:txBody>
          <a:bodyPr/>
          <a:lstStyle/>
          <a:p>
            <a:r>
              <a:rPr lang="en-GB" dirty="0" smtClean="0"/>
              <a:t>Our move to BIM has: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0599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/>
      <p:bldP spid="77" grpId="0" animBg="1"/>
      <p:bldP spid="79" grpId="0"/>
      <p:bldP spid="80" grpId="0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3" grpId="0"/>
      <p:bldP spid="1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Experiences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Adopting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8" name="Picture 4" descr="https://www.tcd.ie/disability/assets/img/careers/Transition/Transition-to-employment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05" y="928749"/>
            <a:ext cx="371475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Content Placeholder 1"/>
          <p:cNvSpPr>
            <a:spLocks noGrp="1"/>
          </p:cNvSpPr>
          <p:nvPr>
            <p:ph idx="1"/>
          </p:nvPr>
        </p:nvSpPr>
        <p:spPr>
          <a:xfrm>
            <a:off x="3669475" y="1166249"/>
            <a:ext cx="3645725" cy="3602273"/>
          </a:xfrm>
        </p:spPr>
        <p:txBody>
          <a:bodyPr>
            <a:normAutofit/>
          </a:bodyPr>
          <a:lstStyle/>
          <a:p>
            <a:r>
              <a:rPr lang="en-GB" b="1" dirty="0" smtClean="0"/>
              <a:t>Starting Out</a:t>
            </a:r>
          </a:p>
          <a:p>
            <a:pPr lvl="1"/>
            <a:r>
              <a:rPr lang="en-GB" dirty="0" smtClean="0"/>
              <a:t>3 Day Initial Training</a:t>
            </a:r>
          </a:p>
          <a:p>
            <a:pPr lvl="1"/>
            <a:r>
              <a:rPr lang="en-GB" dirty="0" smtClean="0"/>
              <a:t>Straight into Modelling</a:t>
            </a:r>
          </a:p>
          <a:p>
            <a:pPr lvl="1"/>
            <a:r>
              <a:rPr lang="en-GB" dirty="0" smtClean="0"/>
              <a:t>No Asda Components!</a:t>
            </a:r>
          </a:p>
          <a:p>
            <a:pPr lvl="1"/>
            <a:r>
              <a:rPr lang="en-GB" dirty="0"/>
              <a:t>Onsite Live Project Training</a:t>
            </a:r>
          </a:p>
          <a:p>
            <a:r>
              <a:rPr lang="en-GB" b="1" dirty="0" smtClean="0"/>
              <a:t>Issues</a:t>
            </a:r>
          </a:p>
          <a:p>
            <a:pPr lvl="1"/>
            <a:r>
              <a:rPr lang="en-GB" dirty="0" smtClean="0"/>
              <a:t>License Costs</a:t>
            </a:r>
            <a:endParaRPr lang="en-GB" dirty="0"/>
          </a:p>
          <a:p>
            <a:pPr lvl="1"/>
            <a:r>
              <a:rPr lang="en-GB" dirty="0" smtClean="0"/>
              <a:t>Data Sharing</a:t>
            </a:r>
          </a:p>
          <a:p>
            <a:pPr lvl="1"/>
            <a:r>
              <a:rPr lang="en-GB" dirty="0" smtClean="0"/>
              <a:t>Level of Detail / Information</a:t>
            </a:r>
            <a:endParaRPr lang="en-GB" dirty="0"/>
          </a:p>
          <a:p>
            <a:pPr lvl="1"/>
            <a:r>
              <a:rPr lang="en-GB" dirty="0" smtClean="0"/>
              <a:t>No Client Requirements</a:t>
            </a:r>
          </a:p>
        </p:txBody>
      </p:sp>
    </p:spTree>
    <p:extLst>
      <p:ext uri="{BB962C8B-B14F-4D97-AF65-F5344CB8AC3E}">
        <p14:creationId xmlns:p14="http://schemas.microsoft.com/office/powerpoint/2010/main" val="2823072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Anthony\Desktop\ICON\Lego Asd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937" y="1194817"/>
            <a:ext cx="7247063" cy="394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3" name="Picture 4" descr="C:\Users\Anthony\Desktop\ICON\Lego Asda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690744">
            <a:off x="511851" y="1187442"/>
            <a:ext cx="1683024" cy="10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Striped Right Arrow 23"/>
          <p:cNvSpPr/>
          <p:nvPr/>
        </p:nvSpPr>
        <p:spPr>
          <a:xfrm rot="5400000">
            <a:off x="732940" y="2223372"/>
            <a:ext cx="840839" cy="994629"/>
          </a:xfrm>
          <a:prstGeom prst="striped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34" y="3346178"/>
            <a:ext cx="1279252" cy="1316054"/>
          </a:xfrm>
          <a:prstGeom prst="rect">
            <a:avLst/>
          </a:prstGeom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Business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Impact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92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C:\Documents and Settings\anthony\Desktop\Asda_Todmorden_CTRL_anthon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659" y="1207007"/>
            <a:ext cx="6449389" cy="3897463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0" y="0"/>
            <a:ext cx="9141619" cy="5143500"/>
            <a:chOff x="0" y="0"/>
            <a:chExt cx="9141619" cy="5143500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7968059" y="0"/>
              <a:ext cx="914400" cy="51435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568950" y="2761060"/>
              <a:ext cx="3572669" cy="238244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Isosceles Triangle 21"/>
            <p:cNvSpPr/>
            <p:nvPr/>
          </p:nvSpPr>
          <p:spPr>
            <a:xfrm>
              <a:off x="0" y="3009900"/>
              <a:ext cx="336550" cy="21336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" name="Picture 3" descr="Z:\Marketing\New Website\03 Projects\Commercial\Todmorden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17"/>
          <a:stretch>
            <a:fillRect/>
          </a:stretch>
        </p:blipFill>
        <p:spPr bwMode="auto">
          <a:xfrm>
            <a:off x="168275" y="3168419"/>
            <a:ext cx="3001645" cy="1816561"/>
          </a:xfrm>
          <a:prstGeom prst="rect">
            <a:avLst/>
          </a:prstGeom>
          <a:ln w="127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Business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mpact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508001" y="1282700"/>
            <a:ext cx="6447501" cy="2910580"/>
          </a:xfrm>
        </p:spPr>
        <p:txBody>
          <a:bodyPr/>
          <a:lstStyle/>
          <a:p>
            <a:r>
              <a:rPr lang="en-GB" dirty="0" smtClean="0"/>
              <a:t>Not all Stores are created equal</a:t>
            </a:r>
          </a:p>
          <a:p>
            <a:r>
              <a:rPr lang="en-GB" dirty="0" smtClean="0"/>
              <a:t>Some schemes were bespoke</a:t>
            </a:r>
          </a:p>
          <a:p>
            <a:r>
              <a:rPr lang="en-GB" dirty="0" smtClean="0"/>
              <a:t>No library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55626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6259" y="308921"/>
            <a:ext cx="6574740" cy="353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216" y="1636182"/>
            <a:ext cx="4541566" cy="3401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85115" y="4158983"/>
            <a:ext cx="3503826" cy="4953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/>
              <a:t>7 HOURS!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Business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mpact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97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8001" y="1282700"/>
            <a:ext cx="6447501" cy="2910580"/>
          </a:xfrm>
        </p:spPr>
        <p:txBody>
          <a:bodyPr/>
          <a:lstStyle/>
          <a:p>
            <a:r>
              <a:rPr lang="en-GB" dirty="0" smtClean="0"/>
              <a:t>Object Modelling Standards</a:t>
            </a:r>
          </a:p>
          <a:p>
            <a:r>
              <a:rPr lang="en-GB" dirty="0" smtClean="0"/>
              <a:t>Product Data Templates (PDT’s)</a:t>
            </a:r>
          </a:p>
          <a:p>
            <a:r>
              <a:rPr lang="en-GB" dirty="0" smtClean="0"/>
              <a:t>Structured Data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8001" y="2448309"/>
            <a:ext cx="5795658" cy="2481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Business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mpact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2" descr="What is the NBS BIM Object Standard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286" y="711200"/>
            <a:ext cx="5384746" cy="388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74464" y="277854"/>
            <a:ext cx="3673627" cy="4634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32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14"/>
            <a:ext cx="9144000" cy="422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032" name="Picture 8" descr="http://2.bp.blogspot.com/-UYzk17qme9E/VfKgCLpPOXI/AAAAAAAAH6c/34Z_B1jEUlw/s1600/00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52412">
            <a:off x="303170" y="688732"/>
            <a:ext cx="7163948" cy="4007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-ggsVxALxqm8/VfKf42iBs5I/AAAAAAAAH58/31Ju8OhEHMM/s1600/004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6" t="36199" r="2196" b="5616"/>
          <a:stretch/>
        </p:blipFill>
        <p:spPr bwMode="auto">
          <a:xfrm>
            <a:off x="2099248" y="1173615"/>
            <a:ext cx="6700685" cy="3672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746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nthony\Desktop\BIM Uncovered\Literature\Photos\VCC5 - Overla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Business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I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mpact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6447501" cy="2725781"/>
          </a:xfrm>
        </p:spPr>
        <p:txBody>
          <a:bodyPr>
            <a:norm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Costs to Create Specific Content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Absorbed by Business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Become knowledgeable in all aspects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Greater workload capacity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More Efficient, less resource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0" y="1594778"/>
            <a:ext cx="8477250" cy="3307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52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iloveclaims.com/wp-content/uploads/2015/11/small-print-magnifi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41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GB" dirty="0" smtClean="0"/>
              <a:t>Small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Print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60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Incorporating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Workflows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08001" y="1620442"/>
            <a:ext cx="6447501" cy="2910580"/>
          </a:xfrm>
        </p:spPr>
        <p:txBody>
          <a:bodyPr/>
          <a:lstStyle/>
          <a:p>
            <a:r>
              <a:rPr lang="en-GB" dirty="0" smtClean="0"/>
              <a:t>Health &amp; Safety, Residual Risk Register</a:t>
            </a:r>
          </a:p>
          <a:p>
            <a:r>
              <a:rPr lang="en-GB" dirty="0" smtClean="0"/>
              <a:t>Rudimental Clash Identification </a:t>
            </a:r>
          </a:p>
          <a:p>
            <a:r>
              <a:rPr lang="en-GB" dirty="0" smtClean="0"/>
              <a:t>Quality Assurance &amp; ISO9001</a:t>
            </a:r>
          </a:p>
          <a:p>
            <a:pPr lvl="1"/>
            <a:r>
              <a:rPr lang="en-GB" dirty="0"/>
              <a:t>Filing System</a:t>
            </a:r>
          </a:p>
          <a:p>
            <a:pPr lvl="1"/>
            <a:r>
              <a:rPr lang="en-GB" dirty="0"/>
              <a:t>Naming Conventions</a:t>
            </a:r>
          </a:p>
          <a:p>
            <a:r>
              <a:rPr lang="en-GB" dirty="0" smtClean="0"/>
              <a:t>Sketch &amp; Feasibility Schemes</a:t>
            </a:r>
          </a:p>
          <a:p>
            <a:r>
              <a:rPr lang="en-GB" dirty="0" smtClean="0"/>
              <a:t>WebEx, Video Conference, On Site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448" y="1295401"/>
            <a:ext cx="6047552" cy="384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17288">
            <a:off x="3824402" y="2070100"/>
            <a:ext cx="4797360" cy="2453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6688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Z:\1131 Asda Mosborough\07 Photos\2014.03.21\APH Photos\2014-03-21 10.16.4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grpSp>
        <p:nvGrpSpPr>
          <p:cNvPr id="6" name="Group 5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</a:rPr>
              <a:t>Incorporating</a:t>
            </a:r>
            <a:r>
              <a:rPr lang="en-GB" dirty="0" smtClean="0"/>
              <a:t> </a:t>
            </a:r>
            <a:r>
              <a:rPr lang="en-GB" dirty="0" smtClean="0">
                <a:solidFill>
                  <a:schemeClr val="bg1"/>
                </a:solidFill>
              </a:rPr>
              <a:t>Workflows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5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795" y="0"/>
            <a:ext cx="4379205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36504" cy="435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/>
          <p:nvPr/>
        </p:nvGrpSpPr>
        <p:grpSpPr>
          <a:xfrm>
            <a:off x="1368151" y="576064"/>
            <a:ext cx="1008113" cy="1200150"/>
            <a:chOff x="1368151" y="576064"/>
            <a:chExt cx="1008113" cy="1200150"/>
          </a:xfrm>
        </p:grpSpPr>
        <p:sp>
          <p:nvSpPr>
            <p:cNvPr id="30" name="Freeform 29"/>
            <p:cNvSpPr/>
            <p:nvPr/>
          </p:nvSpPr>
          <p:spPr>
            <a:xfrm>
              <a:off x="1368151" y="576064"/>
              <a:ext cx="995362" cy="1200150"/>
            </a:xfrm>
            <a:custGeom>
              <a:avLst/>
              <a:gdLst>
                <a:gd name="connsiteX0" fmla="*/ 0 w 752475"/>
                <a:gd name="connsiteY0" fmla="*/ 0 h 942975"/>
                <a:gd name="connsiteX1" fmla="*/ 9525 w 752475"/>
                <a:gd name="connsiteY1" fmla="*/ 800100 h 942975"/>
                <a:gd name="connsiteX2" fmla="*/ 400050 w 752475"/>
                <a:gd name="connsiteY2" fmla="*/ 942975 h 942975"/>
                <a:gd name="connsiteX3" fmla="*/ 742950 w 752475"/>
                <a:gd name="connsiteY3" fmla="*/ 790575 h 942975"/>
                <a:gd name="connsiteX4" fmla="*/ 752475 w 752475"/>
                <a:gd name="connsiteY4" fmla="*/ 0 h 942975"/>
                <a:gd name="connsiteX5" fmla="*/ 0 w 752475"/>
                <a:gd name="connsiteY5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475" h="942975">
                  <a:moveTo>
                    <a:pt x="0" y="0"/>
                  </a:moveTo>
                  <a:lnTo>
                    <a:pt x="9525" y="800100"/>
                  </a:lnTo>
                  <a:lnTo>
                    <a:pt x="400050" y="942975"/>
                  </a:lnTo>
                  <a:lnTo>
                    <a:pt x="742950" y="790575"/>
                  </a:lnTo>
                  <a:lnTo>
                    <a:pt x="75247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3F3F"/>
                </a:gs>
                <a:gs pos="50000">
                  <a:srgbClr val="FF0000"/>
                </a:gs>
                <a:gs pos="100000">
                  <a:srgbClr val="B8000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1" name="Rectangle 32"/>
            <p:cNvSpPr>
              <a:spLocks noChangeArrowheads="1"/>
            </p:cNvSpPr>
            <p:nvPr/>
          </p:nvSpPr>
          <p:spPr bwMode="auto">
            <a:xfrm>
              <a:off x="1368152" y="681171"/>
              <a:ext cx="100811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EBEB13"/>
                  </a:solidFill>
                  <a:latin typeface="Arial Narrow" pitchFamily="34" charset="0"/>
                </a:rPr>
                <a:t>Generic Walls &amp; Cladding </a:t>
              </a:r>
              <a:endParaRPr lang="en-GB" sz="1600" dirty="0">
                <a:solidFill>
                  <a:srgbClr val="EBEB13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227977" y="576063"/>
            <a:ext cx="1008113" cy="1200150"/>
            <a:chOff x="6227977" y="576063"/>
            <a:chExt cx="1008113" cy="1200150"/>
          </a:xfrm>
        </p:grpSpPr>
        <p:sp>
          <p:nvSpPr>
            <p:cNvPr id="32" name="Freeform 31"/>
            <p:cNvSpPr/>
            <p:nvPr/>
          </p:nvSpPr>
          <p:spPr>
            <a:xfrm>
              <a:off x="6227977" y="576063"/>
              <a:ext cx="995362" cy="1200150"/>
            </a:xfrm>
            <a:custGeom>
              <a:avLst/>
              <a:gdLst>
                <a:gd name="connsiteX0" fmla="*/ 0 w 752475"/>
                <a:gd name="connsiteY0" fmla="*/ 0 h 942975"/>
                <a:gd name="connsiteX1" fmla="*/ 9525 w 752475"/>
                <a:gd name="connsiteY1" fmla="*/ 800100 h 942975"/>
                <a:gd name="connsiteX2" fmla="*/ 400050 w 752475"/>
                <a:gd name="connsiteY2" fmla="*/ 942975 h 942975"/>
                <a:gd name="connsiteX3" fmla="*/ 742950 w 752475"/>
                <a:gd name="connsiteY3" fmla="*/ 790575 h 942975"/>
                <a:gd name="connsiteX4" fmla="*/ 752475 w 752475"/>
                <a:gd name="connsiteY4" fmla="*/ 0 h 942975"/>
                <a:gd name="connsiteX5" fmla="*/ 0 w 752475"/>
                <a:gd name="connsiteY5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52475" h="942975">
                  <a:moveTo>
                    <a:pt x="0" y="0"/>
                  </a:moveTo>
                  <a:lnTo>
                    <a:pt x="9525" y="800100"/>
                  </a:lnTo>
                  <a:lnTo>
                    <a:pt x="400050" y="942975"/>
                  </a:lnTo>
                  <a:lnTo>
                    <a:pt x="742950" y="790575"/>
                  </a:lnTo>
                  <a:lnTo>
                    <a:pt x="752475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rgbClr val="FF3F3F"/>
                </a:gs>
                <a:gs pos="50000">
                  <a:srgbClr val="FF0000"/>
                </a:gs>
                <a:gs pos="100000">
                  <a:srgbClr val="B80000"/>
                </a:gs>
              </a:gsLst>
              <a:lin ang="5400000" scaled="0"/>
            </a:gra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auto">
            <a:xfrm>
              <a:off x="6227978" y="681170"/>
              <a:ext cx="1008112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GB" sz="1600" dirty="0" smtClean="0">
                  <a:solidFill>
                    <a:srgbClr val="EBEB13"/>
                  </a:solidFill>
                  <a:latin typeface="Arial Narrow" pitchFamily="34" charset="0"/>
                </a:rPr>
                <a:t>Greater LOD </a:t>
              </a:r>
            </a:p>
            <a:p>
              <a:pPr algn="ctr"/>
              <a:r>
                <a:rPr lang="en-GB" sz="1600" dirty="0" smtClean="0">
                  <a:solidFill>
                    <a:srgbClr val="EBEB13"/>
                  </a:solidFill>
                  <a:latin typeface="Arial Narrow" pitchFamily="34" charset="0"/>
                </a:rPr>
                <a:t>(3D &amp; Info)</a:t>
              </a:r>
              <a:endParaRPr lang="en-GB" sz="1600" dirty="0">
                <a:solidFill>
                  <a:srgbClr val="EBEB13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22" name="Group 21"/>
          <p:cNvGrpSpPr/>
          <p:nvPr/>
        </p:nvGrpSpPr>
        <p:grpSpPr>
          <a:xfrm>
            <a:off x="2207981" y="2175689"/>
            <a:ext cx="2122054" cy="2829406"/>
            <a:chOff x="5148064" y="1124744"/>
            <a:chExt cx="3312368" cy="4416491"/>
          </a:xfrm>
        </p:grpSpPr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1124744"/>
              <a:ext cx="3312368" cy="441649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4" name="Rectangle 23"/>
            <p:cNvSpPr/>
            <p:nvPr/>
          </p:nvSpPr>
          <p:spPr>
            <a:xfrm>
              <a:off x="6588224" y="2852936"/>
              <a:ext cx="1656184" cy="288032"/>
            </a:xfrm>
            <a:prstGeom prst="rect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588224" y="3717032"/>
              <a:ext cx="1656184" cy="1224136"/>
            </a:xfrm>
            <a:prstGeom prst="rect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812437" y="2175437"/>
            <a:ext cx="2150920" cy="2826923"/>
            <a:chOff x="683568" y="1124744"/>
            <a:chExt cx="3287322" cy="4320480"/>
          </a:xfrm>
        </p:grpSpPr>
        <p:pic>
          <p:nvPicPr>
            <p:cNvPr id="27" name="Picture 4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124744"/>
              <a:ext cx="3287322" cy="4320480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1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8" name="Rectangle 27"/>
            <p:cNvSpPr/>
            <p:nvPr/>
          </p:nvSpPr>
          <p:spPr>
            <a:xfrm>
              <a:off x="2098682" y="2780928"/>
              <a:ext cx="1656184" cy="288032"/>
            </a:xfrm>
            <a:prstGeom prst="rect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098682" y="3645024"/>
              <a:ext cx="1656184" cy="936104"/>
            </a:xfrm>
            <a:prstGeom prst="rect">
              <a:avLst/>
            </a:prstGeom>
            <a:solidFill>
              <a:schemeClr val="accent3">
                <a:alpha val="26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35" name="Picture 2" descr="https://pbs.twimg.com/media/BPdX-W5CcAEnn9l.png:large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8060">
            <a:off x="339483" y="489776"/>
            <a:ext cx="5779816" cy="4157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572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ight Arrow 42"/>
          <p:cNvSpPr/>
          <p:nvPr/>
        </p:nvSpPr>
        <p:spPr>
          <a:xfrm rot="19948345">
            <a:off x="-306593" y="2476250"/>
            <a:ext cx="7791822" cy="581891"/>
          </a:xfrm>
          <a:prstGeom prst="rightArrow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Pie 7"/>
          <p:cNvSpPr/>
          <p:nvPr/>
        </p:nvSpPr>
        <p:spPr>
          <a:xfrm>
            <a:off x="-1619939" y="3607913"/>
            <a:ext cx="3239877" cy="3071174"/>
          </a:xfrm>
          <a:prstGeom prst="pie">
            <a:avLst>
              <a:gd name="adj1" fmla="val 16199460"/>
              <a:gd name="adj2" fmla="val 7703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" y="4835723"/>
            <a:ext cx="19057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bg1"/>
                </a:solidFill>
                <a:latin typeface="+mn-lt"/>
              </a:rPr>
              <a:t>NOW</a:t>
            </a:r>
            <a:endParaRPr lang="en-GB" sz="1100" dirty="0" smtClean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888655" y="1295361"/>
            <a:ext cx="1080120" cy="833723"/>
            <a:chOff x="2051720" y="2420887"/>
            <a:chExt cx="1080120" cy="833723"/>
          </a:xfrm>
        </p:grpSpPr>
        <p:grpSp>
          <p:nvGrpSpPr>
            <p:cNvPr id="12" name="Group 11"/>
            <p:cNvGrpSpPr/>
            <p:nvPr/>
          </p:nvGrpSpPr>
          <p:grpSpPr>
            <a:xfrm>
              <a:off x="2051720" y="2420887"/>
              <a:ext cx="1080120" cy="833723"/>
              <a:chOff x="2051720" y="2420887"/>
              <a:chExt cx="1080120" cy="833723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2051720" y="2420887"/>
                <a:ext cx="1080120" cy="792088"/>
                <a:chOff x="2339752" y="2420888"/>
                <a:chExt cx="1080120" cy="792088"/>
              </a:xfrm>
            </p:grpSpPr>
            <p:sp>
              <p:nvSpPr>
                <p:cNvPr id="20" name="Rounded Rectangle 19"/>
                <p:cNvSpPr/>
                <p:nvPr/>
              </p:nvSpPr>
              <p:spPr>
                <a:xfrm>
                  <a:off x="2339752" y="2636912"/>
                  <a:ext cx="1080120" cy="576064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1" name="Rounded Rectangle 20"/>
                <p:cNvSpPr/>
                <p:nvPr/>
              </p:nvSpPr>
              <p:spPr>
                <a:xfrm>
                  <a:off x="2339752" y="2420888"/>
                  <a:ext cx="1080120" cy="57606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2051720" y="2993000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1" dirty="0" smtClean="0">
                    <a:solidFill>
                      <a:schemeClr val="bg1"/>
                    </a:solidFill>
                  </a:rPr>
                  <a:t>2050</a:t>
                </a:r>
                <a:endParaRPr lang="en-GB" sz="1100" b="1" dirty="0" smtClean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051720" y="2420887"/>
              <a:ext cx="1080120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b="1" dirty="0" smtClean="0"/>
                <a:t>FUTURE TECH</a:t>
              </a:r>
            </a:p>
            <a:p>
              <a:r>
                <a:rPr lang="en-GB" sz="900" dirty="0"/>
                <a:t>Artificial Intelligence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153552" y="2242583"/>
            <a:ext cx="1138884" cy="821848"/>
            <a:chOff x="2051720" y="2420887"/>
            <a:chExt cx="1138884" cy="821848"/>
          </a:xfrm>
        </p:grpSpPr>
        <p:grpSp>
          <p:nvGrpSpPr>
            <p:cNvPr id="23" name="Group 22"/>
            <p:cNvGrpSpPr/>
            <p:nvPr/>
          </p:nvGrpSpPr>
          <p:grpSpPr>
            <a:xfrm>
              <a:off x="2051720" y="2420887"/>
              <a:ext cx="1080120" cy="821848"/>
              <a:chOff x="2051720" y="2420887"/>
              <a:chExt cx="1080120" cy="821848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2051720" y="2420887"/>
                <a:ext cx="1080120" cy="792088"/>
                <a:chOff x="2339752" y="2420888"/>
                <a:chExt cx="1080120" cy="792088"/>
              </a:xfrm>
            </p:grpSpPr>
            <p:sp>
              <p:nvSpPr>
                <p:cNvPr id="27" name="Rounded Rectangle 26"/>
                <p:cNvSpPr/>
                <p:nvPr/>
              </p:nvSpPr>
              <p:spPr>
                <a:xfrm>
                  <a:off x="2339752" y="2636912"/>
                  <a:ext cx="1080120" cy="576064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28" name="Rounded Rectangle 27"/>
                <p:cNvSpPr/>
                <p:nvPr/>
              </p:nvSpPr>
              <p:spPr>
                <a:xfrm>
                  <a:off x="2339752" y="2420888"/>
                  <a:ext cx="1080120" cy="57606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2051720" y="2981125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1" dirty="0" smtClean="0">
                    <a:solidFill>
                      <a:schemeClr val="bg1"/>
                    </a:solidFill>
                  </a:rPr>
                  <a:t>2035</a:t>
                </a:r>
                <a:endParaRPr lang="en-GB" sz="1100" b="1" dirty="0" smtClean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2051720" y="2420887"/>
              <a:ext cx="1138884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b="1" dirty="0" smtClean="0"/>
                <a:t>FUTURE TECH</a:t>
              </a:r>
            </a:p>
            <a:p>
              <a:r>
                <a:rPr lang="en-GB" sz="900" dirty="0" smtClean="0"/>
                <a:t>“Predictive” Digital Decisions </a:t>
              </a:r>
              <a:endParaRPr lang="en-GB" sz="9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69868" y="3142177"/>
            <a:ext cx="1080120" cy="821848"/>
            <a:chOff x="2051720" y="2420887"/>
            <a:chExt cx="1080120" cy="821848"/>
          </a:xfrm>
        </p:grpSpPr>
        <p:grpSp>
          <p:nvGrpSpPr>
            <p:cNvPr id="30" name="Group 29"/>
            <p:cNvGrpSpPr/>
            <p:nvPr/>
          </p:nvGrpSpPr>
          <p:grpSpPr>
            <a:xfrm>
              <a:off x="2051720" y="2420887"/>
              <a:ext cx="1080120" cy="821848"/>
              <a:chOff x="2051720" y="2420887"/>
              <a:chExt cx="1080120" cy="821848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2051720" y="2420887"/>
                <a:ext cx="1080120" cy="792088"/>
                <a:chOff x="2339752" y="2420888"/>
                <a:chExt cx="1080120" cy="792088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2339752" y="2636912"/>
                  <a:ext cx="1080120" cy="576064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2339752" y="2420888"/>
                  <a:ext cx="1080120" cy="57606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33" name="TextBox 32"/>
              <p:cNvSpPr txBox="1"/>
              <p:nvPr/>
            </p:nvSpPr>
            <p:spPr>
              <a:xfrm>
                <a:off x="2051720" y="2981125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1" dirty="0" smtClean="0">
                    <a:solidFill>
                      <a:schemeClr val="bg1"/>
                    </a:solidFill>
                  </a:rPr>
                  <a:t>2025</a:t>
                </a:r>
                <a:endParaRPr lang="en-GB" sz="1100" b="1" dirty="0" smtClean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2051720" y="2420887"/>
              <a:ext cx="10801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b="1" dirty="0" smtClean="0"/>
                <a:t>FUTURE TECH</a:t>
              </a:r>
            </a:p>
            <a:p>
              <a:r>
                <a:rPr lang="en-GB" sz="900" dirty="0"/>
                <a:t>Digital Decisions 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619938" y="4057721"/>
            <a:ext cx="1080120" cy="821848"/>
            <a:chOff x="2051720" y="2420887"/>
            <a:chExt cx="1080120" cy="821848"/>
          </a:xfrm>
        </p:grpSpPr>
        <p:grpSp>
          <p:nvGrpSpPr>
            <p:cNvPr id="37" name="Group 36"/>
            <p:cNvGrpSpPr/>
            <p:nvPr/>
          </p:nvGrpSpPr>
          <p:grpSpPr>
            <a:xfrm>
              <a:off x="2051720" y="2420887"/>
              <a:ext cx="1080120" cy="821848"/>
              <a:chOff x="2051720" y="2420887"/>
              <a:chExt cx="1080120" cy="82184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2051720" y="2420887"/>
                <a:ext cx="1080120" cy="792088"/>
                <a:chOff x="2339752" y="2420888"/>
                <a:chExt cx="1080120" cy="792088"/>
              </a:xfrm>
            </p:grpSpPr>
            <p:sp>
              <p:nvSpPr>
                <p:cNvPr id="41" name="Rounded Rectangle 40"/>
                <p:cNvSpPr/>
                <p:nvPr/>
              </p:nvSpPr>
              <p:spPr>
                <a:xfrm>
                  <a:off x="2339752" y="2636912"/>
                  <a:ext cx="1080120" cy="576064"/>
                </a:xfrm>
                <a:prstGeom prst="round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2339752" y="2420888"/>
                  <a:ext cx="1080120" cy="576064"/>
                </a:xfrm>
                <a:prstGeom prst="round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2051720" y="2981125"/>
                <a:ext cx="108012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GB" sz="1100" b="1" dirty="0" smtClean="0">
                    <a:solidFill>
                      <a:schemeClr val="bg1"/>
                    </a:solidFill>
                  </a:rPr>
                  <a:t>2016</a:t>
                </a:r>
                <a:endParaRPr lang="en-GB" sz="1100" b="1" dirty="0" smtClean="0">
                  <a:solidFill>
                    <a:schemeClr val="bg1"/>
                  </a:solidFill>
                  <a:latin typeface="+mn-lt"/>
                </a:endParaRP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2051720" y="2420887"/>
              <a:ext cx="1080120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900" b="1" dirty="0" smtClean="0"/>
                <a:t>CURRENT TECH</a:t>
              </a:r>
            </a:p>
            <a:p>
              <a:r>
                <a:rPr lang="en-GB" sz="900" dirty="0"/>
                <a:t>Analogue Decisions 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 rot="19966959">
            <a:off x="1071528" y="3545327"/>
            <a:ext cx="1452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Moore’s Law 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33889" y="1054506"/>
            <a:ext cx="36522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>
                <a:solidFill>
                  <a:schemeClr val="bg1">
                    <a:lumMod val="50000"/>
                  </a:schemeClr>
                </a:solidFill>
              </a:rPr>
              <a:t>Moore’s </a:t>
            </a:r>
            <a:r>
              <a:rPr lang="en-GB" sz="1600" b="1" dirty="0" smtClean="0">
                <a:solidFill>
                  <a:schemeClr val="bg1">
                    <a:lumMod val="50000"/>
                  </a:schemeClr>
                </a:solidFill>
              </a:rPr>
              <a:t>Law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is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the observation that, 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computing hardware speeds double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approximately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</a:rPr>
              <a:t>every two years</a:t>
            </a:r>
            <a:r>
              <a:rPr lang="en-GB" sz="16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endParaRPr lang="en-GB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8" name="Pie 47"/>
          <p:cNvSpPr/>
          <p:nvPr/>
        </p:nvSpPr>
        <p:spPr>
          <a:xfrm>
            <a:off x="7518360" y="-1535587"/>
            <a:ext cx="3239877" cy="3071174"/>
          </a:xfrm>
          <a:prstGeom prst="pie">
            <a:avLst>
              <a:gd name="adj1" fmla="val 5345672"/>
              <a:gd name="adj2" fmla="val 10800687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82265" y="-26913"/>
            <a:ext cx="12617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 smtClean="0">
                <a:solidFill>
                  <a:schemeClr val="bg1"/>
                </a:solidFill>
                <a:latin typeface="+mn-lt"/>
              </a:rPr>
              <a:t>FUTURE</a:t>
            </a:r>
          </a:p>
        </p:txBody>
      </p:sp>
      <p:sp>
        <p:nvSpPr>
          <p:cNvPr id="50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Future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Opportunities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9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>
          <a:xfrm>
            <a:off x="74438" y="874030"/>
            <a:ext cx="4364403" cy="4237037"/>
          </a:xfrm>
          <a:prstGeom prst="ellipse">
            <a:avLst/>
          </a:prstGeom>
          <a:solidFill>
            <a:schemeClr val="accent3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503630956"/>
              </p:ext>
            </p:extLst>
          </p:nvPr>
        </p:nvGraphicFramePr>
        <p:xfrm>
          <a:off x="-460499" y="1052342"/>
          <a:ext cx="5434276" cy="3622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1710026" y="1055422"/>
            <a:ext cx="1093223" cy="1093223"/>
            <a:chOff x="2170526" y="357"/>
            <a:chExt cx="1093223" cy="1093223"/>
          </a:xfrm>
        </p:grpSpPr>
        <p:sp>
          <p:nvSpPr>
            <p:cNvPr id="15" name="Oval 14"/>
            <p:cNvSpPr/>
            <p:nvPr/>
          </p:nvSpPr>
          <p:spPr>
            <a:xfrm>
              <a:off x="2170526" y="357"/>
              <a:ext cx="1093223" cy="1093223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Oval 4"/>
            <p:cNvSpPr/>
            <p:nvPr/>
          </p:nvSpPr>
          <p:spPr>
            <a:xfrm>
              <a:off x="2330625" y="160456"/>
              <a:ext cx="773025" cy="77302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kern="1200" dirty="0" smtClean="0"/>
                <a:t>KIT OF PARTS</a:t>
              </a:r>
              <a:endParaRPr lang="en-GB" sz="1200" kern="12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37873" y="2013946"/>
            <a:ext cx="1093223" cy="1093223"/>
            <a:chOff x="3500054" y="966316"/>
            <a:chExt cx="1093223" cy="1093223"/>
          </a:xfrm>
        </p:grpSpPr>
        <p:sp>
          <p:nvSpPr>
            <p:cNvPr id="19" name="Oval 18"/>
            <p:cNvSpPr/>
            <p:nvPr/>
          </p:nvSpPr>
          <p:spPr>
            <a:xfrm>
              <a:off x="3500054" y="966316"/>
              <a:ext cx="1093223" cy="1093223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16736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1673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Oval 4"/>
            <p:cNvSpPr/>
            <p:nvPr/>
          </p:nvSpPr>
          <p:spPr>
            <a:xfrm>
              <a:off x="3660153" y="1126415"/>
              <a:ext cx="773025" cy="77302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kern="1200" dirty="0" smtClean="0"/>
                <a:t>CREATE</a:t>
              </a:r>
              <a:endParaRPr lang="en-GB" sz="1200" kern="1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25263" y="3577015"/>
            <a:ext cx="1093223" cy="1093223"/>
            <a:chOff x="2992219" y="2529269"/>
            <a:chExt cx="1093223" cy="1093223"/>
          </a:xfrm>
        </p:grpSpPr>
        <p:sp>
          <p:nvSpPr>
            <p:cNvPr id="22" name="Oval 21"/>
            <p:cNvSpPr/>
            <p:nvPr/>
          </p:nvSpPr>
          <p:spPr>
            <a:xfrm>
              <a:off x="2992219" y="2529269"/>
              <a:ext cx="1093223" cy="1093223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33473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334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4"/>
            <p:cNvSpPr/>
            <p:nvPr/>
          </p:nvSpPr>
          <p:spPr>
            <a:xfrm>
              <a:off x="3152318" y="2689368"/>
              <a:ext cx="773025" cy="77302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kern="1200" dirty="0" smtClean="0"/>
                <a:t>BUILD</a:t>
              </a:r>
              <a:endParaRPr lang="en-GB" sz="1200" kern="1200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92901" y="3577015"/>
            <a:ext cx="1093223" cy="1093223"/>
            <a:chOff x="1348832" y="2529269"/>
            <a:chExt cx="1093223" cy="1093223"/>
          </a:xfrm>
        </p:grpSpPr>
        <p:sp>
          <p:nvSpPr>
            <p:cNvPr id="25" name="Oval 24"/>
            <p:cNvSpPr/>
            <p:nvPr/>
          </p:nvSpPr>
          <p:spPr>
            <a:xfrm>
              <a:off x="1348832" y="2529269"/>
              <a:ext cx="1093223" cy="1093223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33473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3347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4"/>
            <p:cNvSpPr/>
            <p:nvPr/>
          </p:nvSpPr>
          <p:spPr>
            <a:xfrm>
              <a:off x="1508931" y="2689368"/>
              <a:ext cx="773025" cy="77302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kern="1200" dirty="0" smtClean="0"/>
                <a:t>OPERATE</a:t>
              </a:r>
              <a:endParaRPr lang="en-GB" sz="1200" kern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84389" y="2015585"/>
            <a:ext cx="1093223" cy="1093223"/>
            <a:chOff x="840998" y="966316"/>
            <a:chExt cx="1093223" cy="1093223"/>
          </a:xfrm>
        </p:grpSpPr>
        <p:sp>
          <p:nvSpPr>
            <p:cNvPr id="31" name="Oval 30"/>
            <p:cNvSpPr/>
            <p:nvPr/>
          </p:nvSpPr>
          <p:spPr>
            <a:xfrm>
              <a:off x="840998" y="966316"/>
              <a:ext cx="1093223" cy="1093223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shade val="50000"/>
                <a:hueOff val="0"/>
                <a:satOff val="0"/>
                <a:lumOff val="16736"/>
                <a:alphaOff val="0"/>
              </a:schemeClr>
            </a:fillRef>
            <a:effectRef idx="0">
              <a:schemeClr val="accent3">
                <a:shade val="50000"/>
                <a:hueOff val="0"/>
                <a:satOff val="0"/>
                <a:lumOff val="1673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4"/>
            <p:cNvSpPr/>
            <p:nvPr/>
          </p:nvSpPr>
          <p:spPr>
            <a:xfrm>
              <a:off x="1001097" y="1126415"/>
              <a:ext cx="773025" cy="77302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200" kern="1200" dirty="0" smtClean="0"/>
                <a:t>FEEDBACK</a:t>
              </a:r>
              <a:endParaRPr lang="en-GB" sz="1200" kern="1200" dirty="0"/>
            </a:p>
          </p:txBody>
        </p:sp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4673601" y="1538533"/>
            <a:ext cx="3187699" cy="291058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Standards</a:t>
            </a:r>
          </a:p>
          <a:p>
            <a:r>
              <a:rPr lang="en-GB" sz="2000" dirty="0" smtClean="0"/>
              <a:t>Bring together</a:t>
            </a:r>
          </a:p>
          <a:p>
            <a:r>
              <a:rPr lang="en-GB" sz="2000" dirty="0" smtClean="0"/>
              <a:t>Construct</a:t>
            </a:r>
          </a:p>
          <a:p>
            <a:r>
              <a:rPr lang="en-GB" sz="2000" dirty="0" smtClean="0"/>
              <a:t>Maintain</a:t>
            </a:r>
          </a:p>
          <a:p>
            <a:r>
              <a:rPr lang="en-GB" sz="2000" dirty="0" smtClean="0"/>
              <a:t>Update</a:t>
            </a:r>
            <a:endParaRPr lang="en-GB" sz="2000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Future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Opportunities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99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Feedback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Change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074" name="Picture 2" descr="C:\Users\Anthony\Desktop\BIM Uncovered\Literature\Photos\CityStuff\2012777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thony\Desktop\BIM Uncovered\Literature\Photos\CityStuff\20127797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thony\Desktop\BIM Uncovered\Literature\Photos\CityStuff\20127924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nthony\Desktop\BIM Uncovered\Literature\Photos\CityStuff\201281465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Anthony\Desktop\BIM Uncovered\Literature\Photos\CityStuff\201284296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0" name="Picture 2" descr="http://storelocator.asda.com/images/asda-logo.png?1450263758"/>
          <p:cNvPicPr>
            <a:picLocks noChangeAspect="1" noChangeArrowheads="1"/>
          </p:cNvPicPr>
          <p:nvPr/>
        </p:nvPicPr>
        <p:blipFill>
          <a:blip r:embed="rId8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40" y="4319246"/>
            <a:ext cx="1717431" cy="7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Anthony\Dropbox\ASDA secondment\01 General Documents &amp; Notes\BIM Info\Asda &amp; CityFM\asda-city-partn53da44a2\content\data\repo\201276467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11" y="3074677"/>
            <a:ext cx="3108960" cy="22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Anthony\Dropbox\ASDA secondment\01 General Documents &amp; Notes\BIM Info\Asda &amp; CityFM\asda-city-partn53da44a2\content\data\repo\2012793784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9612" y="1921692"/>
            <a:ext cx="3108960" cy="22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Anthony\Dropbox\ASDA secondment\01 General Documents &amp; Notes\BIM Info\Asda &amp; CityFM\asda-city-partn53da44a2\content\data\repo\2012817136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1815" y="540598"/>
            <a:ext cx="3108960" cy="22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Anthony\Dropbox\ASDA secondment\01 General Documents &amp; Notes\BIM Info\Asda &amp; CityFM\asda-city-partn53da44a2\content\data\repo\2012845183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5" y="-13625"/>
            <a:ext cx="3108960" cy="22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76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C:\Users\Anthony\Desktop\BIM Uncovered\Literature\Photos\CityStuff\20143867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C:\Users\Anthony\Desktop\BIM Uncovered\Literature\Photos\CityStuff\201438676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aturation sat="33000"/>
                    </a14:imgEffect>
                    <a14:imgEffect>
                      <a14:brightnessContrast brigh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3" y="-635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Future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Opportunities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" name="Picture 2" descr="http://storelocator.asda.com/images/asda-logo.png?1450263758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40" y="4319246"/>
            <a:ext cx="1717431" cy="7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ecofitt.ca/sites/default/files/imagecache/product_full/N2199-MT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36000" contras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4" y="715166"/>
            <a:ext cx="4421984" cy="4421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Content Placeholder 1"/>
          <p:cNvSpPr>
            <a:spLocks noGrp="1"/>
          </p:cNvSpPr>
          <p:nvPr>
            <p:ph idx="1"/>
          </p:nvPr>
        </p:nvSpPr>
        <p:spPr>
          <a:xfrm>
            <a:off x="3669475" y="1166249"/>
            <a:ext cx="3645725" cy="3602273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1"/>
                </a:solidFill>
              </a:rPr>
              <a:t>650 Stores 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10 Per Store (Average)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6,500 Toilet Seats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£90 Seat, lasts 2 years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£8.7million over 30 years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£30 Seat, lasts 5 years</a:t>
            </a:r>
          </a:p>
          <a:p>
            <a:r>
              <a:rPr lang="en-GB" sz="2000" b="1" dirty="0" smtClean="0">
                <a:solidFill>
                  <a:schemeClr val="bg1"/>
                </a:solidFill>
              </a:rPr>
              <a:t>£1.1million over 30 years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662357" y="4064000"/>
            <a:ext cx="3540226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dirty="0" smtClean="0">
                <a:solidFill>
                  <a:schemeClr val="bg1"/>
                </a:solidFill>
              </a:rPr>
              <a:t>£7.6m Saving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44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Image result for databas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216" y="1756597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06479" y="1009235"/>
            <a:ext cx="3193122" cy="1164880"/>
            <a:chOff x="406479" y="1009235"/>
            <a:chExt cx="3193122" cy="1164880"/>
          </a:xfrm>
        </p:grpSpPr>
        <p:pic>
          <p:nvPicPr>
            <p:cNvPr id="1026" name="Picture 2" descr="Image result for specification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9448" y="1009235"/>
              <a:ext cx="1147642" cy="1147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Image result for arro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432836">
              <a:off x="2909968" y="1606763"/>
              <a:ext cx="689633" cy="5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 Placeholder 4"/>
            <p:cNvSpPr txBox="1">
              <a:spLocks/>
            </p:cNvSpPr>
            <p:nvPr/>
          </p:nvSpPr>
          <p:spPr>
            <a:xfrm>
              <a:off x="406479" y="1275674"/>
              <a:ext cx="1847800" cy="614764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 smtClean="0">
                  <a:latin typeface="+mn-lt"/>
                </a:rPr>
                <a:t>Specs</a:t>
              </a:r>
              <a:endParaRPr lang="en-GB" sz="1800" dirty="0">
                <a:latin typeface="+mn-lt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6479" y="2515822"/>
            <a:ext cx="3259677" cy="2153823"/>
            <a:chOff x="406479" y="2515822"/>
            <a:chExt cx="3259677" cy="2153823"/>
          </a:xfrm>
        </p:grpSpPr>
        <p:pic>
          <p:nvPicPr>
            <p:cNvPr id="2" name="Picture 2" descr="Image result for geometry ic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40893" y="2696252"/>
              <a:ext cx="1304752" cy="1304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0" descr="Image result for arro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235077">
              <a:off x="2976523" y="2515822"/>
              <a:ext cx="689633" cy="5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2" descr="Image result for specification ico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421" y="3539284"/>
              <a:ext cx="402447" cy="402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Placeholder 4"/>
            <p:cNvSpPr txBox="1">
              <a:spLocks/>
            </p:cNvSpPr>
            <p:nvPr/>
          </p:nvSpPr>
          <p:spPr>
            <a:xfrm>
              <a:off x="406479" y="3659683"/>
              <a:ext cx="1847800" cy="100996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 smtClean="0">
                  <a:latin typeface="+mn-lt"/>
                </a:rPr>
                <a:t>Geometry</a:t>
              </a:r>
            </a:p>
            <a:p>
              <a:pPr marL="0" indent="0" algn="ctr">
                <a:buNone/>
              </a:pPr>
              <a:r>
                <a:rPr lang="en-GB" sz="1800" dirty="0" smtClean="0">
                  <a:latin typeface="+mn-lt"/>
                </a:rPr>
                <a:t>&amp; Specs</a:t>
              </a:r>
              <a:endParaRPr lang="en-GB" sz="1800" dirty="0">
                <a:latin typeface="+mn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374083" y="671407"/>
            <a:ext cx="2363876" cy="1604489"/>
            <a:chOff x="4374083" y="671407"/>
            <a:chExt cx="2363876" cy="1604489"/>
          </a:xfrm>
        </p:grpSpPr>
        <p:pic>
          <p:nvPicPr>
            <p:cNvPr id="3" name="Picture 6" descr="Image result for operational maintenance icon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298" y="1009235"/>
              <a:ext cx="1266661" cy="1266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10" descr="Image result for arrow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 contras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167164" flipH="1">
              <a:off x="4643790" y="1667920"/>
              <a:ext cx="689633" cy="5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 Placeholder 4"/>
            <p:cNvSpPr txBox="1">
              <a:spLocks/>
            </p:cNvSpPr>
            <p:nvPr/>
          </p:nvSpPr>
          <p:spPr>
            <a:xfrm>
              <a:off x="4374083" y="671407"/>
              <a:ext cx="1847800" cy="1009962"/>
            </a:xfrm>
            <a:prstGeom prst="rect">
              <a:avLst/>
            </a:prstGeom>
          </p:spPr>
          <p:txBody>
            <a:bodyPr/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2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1050" kern="1200">
                  <a:solidFill>
                    <a:schemeClr val="tx1"/>
                  </a:solidFill>
                  <a:latin typeface="Gotham-Book" panose="02000604040000020004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GB" sz="1800" dirty="0" smtClean="0">
                  <a:latin typeface="+mn-lt"/>
                </a:rPr>
                <a:t>Warranty </a:t>
              </a:r>
            </a:p>
            <a:p>
              <a:pPr marL="0" indent="0" algn="ctr">
                <a:buNone/>
              </a:pPr>
              <a:r>
                <a:rPr lang="en-GB" sz="1800" dirty="0" smtClean="0">
                  <a:latin typeface="+mn-lt"/>
                </a:rPr>
                <a:t>Info</a:t>
              </a:r>
              <a:endParaRPr lang="en-GB" sz="1800" dirty="0">
                <a:latin typeface="+mn-lt"/>
              </a:endParaRPr>
            </a:p>
          </p:txBody>
        </p:sp>
      </p:grpSp>
      <p:sp>
        <p:nvSpPr>
          <p:cNvPr id="34" name="Striped Right Arrow 33"/>
          <p:cNvSpPr/>
          <p:nvPr/>
        </p:nvSpPr>
        <p:spPr>
          <a:xfrm>
            <a:off x="100582" y="120150"/>
            <a:ext cx="2623567" cy="634475"/>
          </a:xfrm>
          <a:prstGeom prst="stripedRightArrow">
            <a:avLst>
              <a:gd name="adj1" fmla="val 40942"/>
              <a:gd name="adj2" fmla="val 50000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 rot="21232900">
            <a:off x="362713" y="343690"/>
            <a:ext cx="1287781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100583" y="300228"/>
            <a:ext cx="1287781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246888" y="202059"/>
            <a:ext cx="1543812" cy="59257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2017.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0" name="Content Placeholder 1"/>
          <p:cNvSpPr>
            <a:spLocks noGrp="1"/>
          </p:cNvSpPr>
          <p:nvPr>
            <p:ph idx="1"/>
          </p:nvPr>
        </p:nvSpPr>
        <p:spPr>
          <a:xfrm>
            <a:off x="4915096" y="2696251"/>
            <a:ext cx="3645725" cy="2212741"/>
          </a:xfrm>
        </p:spPr>
        <p:txBody>
          <a:bodyPr>
            <a:normAutofit/>
          </a:bodyPr>
          <a:lstStyle/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Trusted</a:t>
            </a:r>
          </a:p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Accurate</a:t>
            </a:r>
          </a:p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Evolve &amp; Develop</a:t>
            </a:r>
          </a:p>
          <a:p>
            <a:r>
              <a:rPr lang="en-GB" sz="2000" b="1" dirty="0" smtClean="0">
                <a:solidFill>
                  <a:schemeClr val="bg2">
                    <a:lumMod val="25000"/>
                  </a:schemeClr>
                </a:solidFill>
              </a:rPr>
              <a:t>Right Data</a:t>
            </a:r>
          </a:p>
          <a:p>
            <a:endParaRPr lang="en-GB" sz="20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endParaRPr lang="en-GB" sz="2000" b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2696499" y="177857"/>
            <a:ext cx="6447501" cy="9906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/>
              <a:t>Industry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Shift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2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 rot="21232900">
            <a:off x="362713" y="341081"/>
            <a:ext cx="1287781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Anthony\Desktop\APH Office &amp; Website Stuff\BIMShowLive_2017\Literature\Composite Unimodel Pla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3" y="951235"/>
            <a:ext cx="2591307" cy="348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0583" y="297619"/>
            <a:ext cx="1287781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46888" y="199450"/>
            <a:ext cx="1543812" cy="592577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Store.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 rot="21232900">
            <a:off x="2720114" y="360158"/>
            <a:ext cx="1287781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/>
          <p:cNvSpPr/>
          <p:nvPr/>
        </p:nvSpPr>
        <p:spPr>
          <a:xfrm>
            <a:off x="2457984" y="316696"/>
            <a:ext cx="1287781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Anthony\Desktop\APH Office &amp; Website Stuff\BIMShowLive_2017\Literature\optical stac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9162" y="1302182"/>
            <a:ext cx="1902269" cy="28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2762785" y="199450"/>
            <a:ext cx="1543812" cy="59257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Dept.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C:\Users\Anthony\Desktop\APH Office &amp; Website Stuff\BIMShowLive_2017\Literature\Optical Explosio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89643" y="1280011"/>
            <a:ext cx="2832278" cy="282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 rot="21232900">
            <a:off x="5091231" y="360158"/>
            <a:ext cx="1287781" cy="2743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4829101" y="316696"/>
            <a:ext cx="1287781" cy="2743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5060750" y="199450"/>
            <a:ext cx="1543812" cy="592577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+mn-lt"/>
              </a:rPr>
              <a:t>Comp.</a:t>
            </a:r>
            <a:endParaRPr lang="en-GB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0" y="0"/>
            <a:ext cx="9141619" cy="5143500"/>
            <a:chOff x="0" y="0"/>
            <a:chExt cx="9141619" cy="5143500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7968059" y="0"/>
              <a:ext cx="914400" cy="51435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H="1">
              <a:off x="5568950" y="2761060"/>
              <a:ext cx="3572669" cy="238244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/>
            <p:cNvSpPr/>
            <p:nvPr/>
          </p:nvSpPr>
          <p:spPr>
            <a:xfrm>
              <a:off x="0" y="3009900"/>
              <a:ext cx="336550" cy="21336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32" name="Picture 2" descr="http://storelocator.asda.com/images/asda-logo.png?1450263758"/>
          <p:cNvPicPr>
            <a:picLocks noChangeAspect="1" noChangeArrowheads="1"/>
          </p:cNvPicPr>
          <p:nvPr/>
        </p:nvPicPr>
        <p:blipFill>
          <a:blip r:embed="rId6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40" y="4319246"/>
            <a:ext cx="1717431" cy="7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Isosceles Triangle 37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41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6" name="Isosceles Triangle 55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49041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1" grpId="0" animBg="1"/>
      <p:bldP spid="22" grpId="0"/>
      <p:bldP spid="27" grpId="0" animBg="1"/>
      <p:bldP spid="28" grpId="0" animBg="1"/>
      <p:bldP spid="24" grpId="0"/>
      <p:bldP spid="29" grpId="0" animBg="1"/>
      <p:bldP spid="30" grpId="0" animBg="1"/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Anthony\Desktop\APH Office &amp; Website Stuff\BIMShowLive_2017\NoMatte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7" y="711383"/>
            <a:ext cx="7155252" cy="38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tesco logo transpare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292" y="638087"/>
            <a:ext cx="820224" cy="21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ainsburys logo transpare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053" y="4303766"/>
            <a:ext cx="956702" cy="38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morrisons logo transpare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98" y="474843"/>
            <a:ext cx="820224" cy="42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asda logo transparen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4398" y="4211839"/>
            <a:ext cx="820829" cy="35978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33" name="Group 32"/>
          <p:cNvGrpSpPr/>
          <p:nvPr/>
        </p:nvGrpSpPr>
        <p:grpSpPr>
          <a:xfrm>
            <a:off x="0" y="0"/>
            <a:ext cx="9141619" cy="5143500"/>
            <a:chOff x="0" y="0"/>
            <a:chExt cx="9141619" cy="51435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7968059" y="0"/>
              <a:ext cx="914400" cy="51435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568950" y="2761060"/>
              <a:ext cx="3572669" cy="2382440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Isosceles Triangle 35"/>
            <p:cNvSpPr/>
            <p:nvPr/>
          </p:nvSpPr>
          <p:spPr>
            <a:xfrm>
              <a:off x="0" y="3009900"/>
              <a:ext cx="336550" cy="21336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41" name="Group 40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Isosceles Triangle 45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9788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About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Us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011293" y="1435642"/>
            <a:ext cx="6035427" cy="2725781"/>
          </a:xfrm>
        </p:spPr>
        <p:txBody>
          <a:bodyPr>
            <a:normAutofit/>
          </a:bodyPr>
          <a:lstStyle/>
          <a:p>
            <a:r>
              <a:rPr lang="en-GB" sz="1800" dirty="0" smtClean="0"/>
              <a:t>Founded by Andrew Ward.</a:t>
            </a:r>
          </a:p>
          <a:p>
            <a:r>
              <a:rPr lang="en-GB" sz="1800" dirty="0" smtClean="0"/>
              <a:t>Recently celebrated 10 years of business.</a:t>
            </a:r>
          </a:p>
          <a:p>
            <a:r>
              <a:rPr lang="en-GB" sz="1800" dirty="0" smtClean="0"/>
              <a:t>Based in Staffordshire.</a:t>
            </a:r>
          </a:p>
          <a:p>
            <a:r>
              <a:rPr lang="en-GB" sz="1800" dirty="0" smtClean="0"/>
              <a:t>Custodians of Asda’s Prototype Model Stores.</a:t>
            </a:r>
          </a:p>
          <a:p>
            <a:r>
              <a:rPr lang="en-GB" sz="1800" dirty="0" smtClean="0"/>
              <a:t>Using Autodesk products predominantly.</a:t>
            </a:r>
          </a:p>
          <a:p>
            <a:r>
              <a:rPr lang="en-GB" sz="1800" dirty="0" smtClean="0"/>
              <a:t>Full Autodesk Suites</a:t>
            </a:r>
            <a:r>
              <a:rPr lang="en-GB" sz="1800" dirty="0"/>
              <a:t> </a:t>
            </a:r>
            <a:r>
              <a:rPr lang="en-GB" sz="1800" dirty="0" smtClean="0"/>
              <a:t>&amp; LT Suites. </a:t>
            </a:r>
          </a:p>
          <a:p>
            <a:endParaRPr lang="en-GB" sz="18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174675" y="4480788"/>
            <a:ext cx="1980027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@JamesWardLtd</a:t>
            </a:r>
          </a:p>
        </p:txBody>
      </p:sp>
      <p:pic>
        <p:nvPicPr>
          <p:cNvPr id="12" name="Picture 2" descr="http://www.iconsdb.com/icons/preview/gray/twitter-x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79" y="4346222"/>
            <a:ext cx="598097" cy="5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3149839" y="4480787"/>
            <a:ext cx="4254855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|    </a:t>
            </a:r>
            <a:r>
              <a:rPr lang="en-GB" sz="1700" dirty="0"/>
              <a:t>#BIMforManufacturers</a:t>
            </a:r>
            <a:endParaRPr lang="en-GB" sz="1700" dirty="0" smtClean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353173">
            <a:off x="319366" y="1930846"/>
            <a:ext cx="1251197" cy="837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811608">
            <a:off x="400980" y="2018443"/>
            <a:ext cx="1251197" cy="837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583403">
            <a:off x="354892" y="2339581"/>
            <a:ext cx="1251197" cy="83737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836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Recap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660401" y="1518842"/>
            <a:ext cx="6447501" cy="291058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A Digital Future</a:t>
            </a:r>
          </a:p>
          <a:p>
            <a:pPr lvl="1"/>
            <a:r>
              <a:rPr lang="en-GB" dirty="0" smtClean="0"/>
              <a:t>My Analogy</a:t>
            </a:r>
          </a:p>
          <a:p>
            <a:pPr lvl="1"/>
            <a:r>
              <a:rPr lang="en-GB" dirty="0" smtClean="0">
                <a:solidFill>
                  <a:schemeClr val="bg2">
                    <a:lumMod val="25000"/>
                  </a:schemeClr>
                </a:solidFill>
              </a:rPr>
              <a:t>What BIM is to </a:t>
            </a:r>
            <a:r>
              <a:rPr lang="en-GB" dirty="0" smtClean="0"/>
              <a:t>me</a:t>
            </a:r>
          </a:p>
          <a:p>
            <a:r>
              <a:rPr lang="en-GB" b="1" dirty="0" smtClean="0"/>
              <a:t>Experiences in </a:t>
            </a:r>
            <a:r>
              <a:rPr lang="en-GB" b="1" dirty="0" smtClean="0">
                <a:solidFill>
                  <a:schemeClr val="bg2">
                    <a:lumMod val="25000"/>
                  </a:schemeClr>
                </a:solidFill>
              </a:rPr>
              <a:t>Adopting</a:t>
            </a:r>
            <a:r>
              <a:rPr lang="en-GB" b="1" dirty="0" smtClean="0"/>
              <a:t> BIM</a:t>
            </a:r>
          </a:p>
          <a:p>
            <a:pPr lvl="1"/>
            <a:r>
              <a:rPr lang="en-GB" dirty="0" smtClean="0"/>
              <a:t>Why, When, How. </a:t>
            </a:r>
          </a:p>
          <a:p>
            <a:r>
              <a:rPr lang="en-GB" b="1" dirty="0" smtClean="0"/>
              <a:t>Impact on the Business</a:t>
            </a:r>
          </a:p>
          <a:p>
            <a:pPr lvl="1"/>
            <a:r>
              <a:rPr lang="en-GB" dirty="0" smtClean="0"/>
              <a:t>Time, Resources, Cost</a:t>
            </a:r>
          </a:p>
          <a:p>
            <a:r>
              <a:rPr lang="en-GB" b="1" dirty="0" smtClean="0"/>
              <a:t>How BIM is incorporated into workflows</a:t>
            </a:r>
          </a:p>
          <a:p>
            <a:pPr lvl="1"/>
            <a:r>
              <a:rPr lang="en-GB" dirty="0" smtClean="0"/>
              <a:t>ISO9001, Quality, Checking Procedure</a:t>
            </a:r>
          </a:p>
          <a:p>
            <a:r>
              <a:rPr lang="en-GB" b="1" dirty="0" smtClean="0"/>
              <a:t>Future Opportunities</a:t>
            </a:r>
          </a:p>
          <a:p>
            <a:pPr lvl="1"/>
            <a:r>
              <a:rPr lang="en-GB" dirty="0" smtClean="0"/>
              <a:t>Augmented Reality, Artificial Intelligence, Automated Decisions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683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Z:\1131 Asda Mosborough\07 Photos\2014.03.21\APH Photos\2014-03-21 10.16.44.jpg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7952183" cy="990600"/>
          </a:xfrm>
        </p:spPr>
        <p:txBody>
          <a:bodyPr>
            <a:normAutofit/>
          </a:bodyPr>
          <a:lstStyle/>
          <a:p>
            <a:r>
              <a:rPr lang="en-GB" sz="4800" dirty="0" smtClean="0">
                <a:solidFill>
                  <a:schemeClr val="accent2"/>
                </a:solidFill>
              </a:rPr>
              <a:t>Thanks</a:t>
            </a:r>
            <a:endParaRPr lang="en-GB" sz="4800" dirty="0">
              <a:solidFill>
                <a:schemeClr val="accent2"/>
              </a:solidFill>
            </a:endParaRPr>
          </a:p>
        </p:txBody>
      </p:sp>
      <p:pic>
        <p:nvPicPr>
          <p:cNvPr id="6" name="Picture 2" descr="http://www.iconsdb.com/icons/preview/gray/twitter-xxl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" y="4346222"/>
            <a:ext cx="598097" cy="5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093913" y="4334868"/>
            <a:ext cx="1980027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@Anthony_Harte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93914" y="4624840"/>
            <a:ext cx="1980027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@JamesWardLtd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23" name="Picture 22" descr="C:\Users\Anthony\Desktop\BIM Uncovered\Literature\Photos\CityStuff\20124604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929" y="176254"/>
            <a:ext cx="3787421" cy="877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3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Anthony\Desktop\APH Office &amp; Website Stuff\BIMShowLive_2017\Literature\Headshot - Formal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82" b="100000" l="4568" r="94169">
                        <a14:foregroundMark x1="18173" y1="86621" x2="18173" y2="86621"/>
                        <a14:foregroundMark x1="44801" y1="43764" x2="48688" y2="30774"/>
                        <a14:foregroundMark x1="65598" y1="31649" x2="69485" y2="42922"/>
                        <a14:foregroundMark x1="34402" y1="61970" x2="11030" y2="81017"/>
                        <a14:foregroundMark x1="26628" y1="67153" x2="32459" y2="57208"/>
                        <a14:foregroundMark x1="54568" y1="71040" x2="78571" y2="78847"/>
                        <a14:foregroundMark x1="8455" y1="94849" x2="82459" y2="84030"/>
                        <a14:foregroundMark x1="84402" y1="93554" x2="9086" y2="913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125980"/>
            <a:ext cx="201168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About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Me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2011294" y="1435642"/>
            <a:ext cx="5799206" cy="2910580"/>
          </a:xfrm>
        </p:spPr>
        <p:txBody>
          <a:bodyPr>
            <a:normAutofit/>
          </a:bodyPr>
          <a:lstStyle/>
          <a:p>
            <a:r>
              <a:rPr lang="en-GB" sz="1800" dirty="0" smtClean="0"/>
              <a:t>Joined Andrew 3 months after starting up.</a:t>
            </a:r>
          </a:p>
          <a:p>
            <a:r>
              <a:rPr lang="en-GB" sz="1800" dirty="0" smtClean="0"/>
              <a:t>Career of 17 Years in Architecture.</a:t>
            </a:r>
          </a:p>
          <a:p>
            <a:r>
              <a:rPr lang="en-GB" sz="1800" dirty="0" smtClean="0"/>
              <a:t>Converted Asda’s Prototype Store info from AutoCAD to Revit in 2008.</a:t>
            </a:r>
          </a:p>
          <a:p>
            <a:r>
              <a:rPr lang="en-GB" sz="1800" dirty="0" smtClean="0"/>
              <a:t>Delivered Asda’s First Store in BIM. </a:t>
            </a:r>
          </a:p>
          <a:p>
            <a:r>
              <a:rPr lang="en-GB" sz="1800" dirty="0" smtClean="0"/>
              <a:t>Designed over 1 million square feet of Retail Space in BIM. </a:t>
            </a:r>
          </a:p>
          <a:p>
            <a:endParaRPr lang="en-GB" sz="1800" dirty="0"/>
          </a:p>
        </p:txBody>
      </p:sp>
      <p:pic>
        <p:nvPicPr>
          <p:cNvPr id="16" name="Picture 2" descr="http://www.iconsdb.com/icons/preview/gray/twitter-xxl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680" y="4346222"/>
            <a:ext cx="598097" cy="598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2609776" y="4480788"/>
            <a:ext cx="1980027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@Anthony_Harte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4496039" y="4480787"/>
            <a:ext cx="4254855" cy="289973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700" dirty="0" smtClean="0"/>
              <a:t>|    </a:t>
            </a:r>
            <a:r>
              <a:rPr lang="en-GB" sz="1700" dirty="0"/>
              <a:t>#BIMforManufacturers</a:t>
            </a:r>
            <a:endParaRPr lang="en-GB" sz="1700" dirty="0" smtClean="0"/>
          </a:p>
        </p:txBody>
      </p:sp>
    </p:spTree>
    <p:extLst>
      <p:ext uri="{BB962C8B-B14F-4D97-AF65-F5344CB8AC3E}">
        <p14:creationId xmlns:p14="http://schemas.microsoft.com/office/powerpoint/2010/main" val="105542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3" name="Rectangle 2"/>
          <p:cNvSpPr/>
          <p:nvPr/>
        </p:nvSpPr>
        <p:spPr>
          <a:xfrm>
            <a:off x="508000" y="4198243"/>
            <a:ext cx="5500913" cy="66555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glow rad="1651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8002" y="4233868"/>
            <a:ext cx="5500911" cy="677433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On Secondment to Asda, in Construction Design Standards Team</a:t>
            </a:r>
          </a:p>
          <a:p>
            <a:r>
              <a:rPr lang="en-GB" dirty="0" smtClean="0"/>
              <a:t>Sit on the Asda BIM Strategy Board.</a:t>
            </a:r>
          </a:p>
          <a:p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7" name="Picture 2" descr="http://storelocator.asda.com/images/asda-logo.png?1450263758"/>
          <p:cNvPicPr>
            <a:picLocks noChangeAspect="1" noChangeArrowheads="1"/>
          </p:cNvPicPr>
          <p:nvPr/>
        </p:nvPicPr>
        <p:blipFill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640" y="4319246"/>
            <a:ext cx="1717431" cy="75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86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000" y="4198243"/>
            <a:ext cx="5500913" cy="66555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glow rad="1651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Understanding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Language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95301" y="1165412"/>
            <a:ext cx="6819899" cy="3585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700" b="1" dirty="0" smtClean="0">
                <a:solidFill>
                  <a:schemeClr val="tx1"/>
                </a:solidFill>
              </a:rPr>
              <a:t>“Twerk” </a:t>
            </a:r>
          </a:p>
          <a:p>
            <a:pPr marL="0" indent="0">
              <a:buNone/>
            </a:pPr>
            <a:endParaRPr lang="en-GB" sz="800" dirty="0" smtClean="0">
              <a:solidFill>
                <a:schemeClr val="accent1"/>
              </a:solidFill>
            </a:endParaRPr>
          </a:p>
          <a:p>
            <a:r>
              <a:rPr lang="en-GB" sz="2700" dirty="0" smtClean="0"/>
              <a:t>To dance using predominantly your bum. </a:t>
            </a:r>
          </a:p>
          <a:p>
            <a:endParaRPr lang="en-GB" sz="800" dirty="0" smtClean="0"/>
          </a:p>
          <a:p>
            <a:r>
              <a:rPr lang="en-GB" sz="2700" dirty="0" smtClean="0"/>
              <a:t>Where people in Yorkshire go Monday to Friday, 9-5pm. </a:t>
            </a:r>
            <a:endParaRPr lang="en-GB" sz="2700" dirty="0"/>
          </a:p>
        </p:txBody>
      </p:sp>
    </p:spTree>
    <p:extLst>
      <p:ext uri="{BB962C8B-B14F-4D97-AF65-F5344CB8AC3E}">
        <p14:creationId xmlns:p14="http://schemas.microsoft.com/office/powerpoint/2010/main" val="169639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000" y="4198243"/>
            <a:ext cx="5500913" cy="66555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glow rad="1651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What does it mean to a </a:t>
            </a:r>
            <a:r>
              <a:rPr lang="en-GB" dirty="0"/>
              <a:t>R</a:t>
            </a:r>
            <a:r>
              <a:rPr lang="en-GB" dirty="0" smtClean="0"/>
              <a:t>etailer?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 descr="Image result for as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652" y="1085258"/>
            <a:ext cx="4423147" cy="354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18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000" y="4198243"/>
            <a:ext cx="5500913" cy="66555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glow rad="1651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GB" dirty="0" smtClean="0"/>
              <a:t>PLAY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</a:rPr>
              <a:t>VIDEO</a:t>
            </a:r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0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8000" y="4198243"/>
            <a:ext cx="5500913" cy="665558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glow rad="165100">
              <a:schemeClr val="bg1">
                <a:alpha val="4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Picture 4" descr="https://www.census.gov/history/img/dem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27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3568699" y="1574800"/>
            <a:ext cx="4076699" cy="3136900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800" dirty="0" smtClean="0"/>
              <a:t>“Without Data, you’re just another person with an opinion”.</a:t>
            </a:r>
          </a:p>
          <a:p>
            <a:r>
              <a:rPr lang="en-GB" sz="2400" dirty="0" smtClean="0">
                <a:solidFill>
                  <a:schemeClr val="bg1">
                    <a:lumMod val="50000"/>
                  </a:schemeClr>
                </a:solidFill>
              </a:rPr>
              <a:t>W. Edwards Deming</a:t>
            </a:r>
          </a:p>
          <a:p>
            <a:endParaRPr lang="en-GB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32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James&amp;WARD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CC3399"/>
      </a:accent1>
      <a:accent2>
        <a:srgbClr val="800080"/>
      </a:accent2>
      <a:accent3>
        <a:srgbClr val="7F7F7F"/>
      </a:accent3>
      <a:accent4>
        <a:srgbClr val="E76618"/>
      </a:accent4>
      <a:accent5>
        <a:srgbClr val="C42F1A"/>
      </a:accent5>
      <a:accent6>
        <a:srgbClr val="918655"/>
      </a:accent6>
      <a:hlink>
        <a:srgbClr val="800080"/>
      </a:hlink>
      <a:folHlink>
        <a:srgbClr val="CC33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3014</TotalTime>
  <Words>1717</Words>
  <Application>Microsoft Office PowerPoint</Application>
  <PresentationFormat>On-screen Show (16:9)</PresentationFormat>
  <Paragraphs>302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Arial Narrow</vt:lpstr>
      <vt:lpstr>Calibri</vt:lpstr>
      <vt:lpstr>Trebuchet MS</vt:lpstr>
      <vt:lpstr>Wingdings 3</vt:lpstr>
      <vt:lpstr>Facet</vt:lpstr>
      <vt:lpstr>BIM in Practice</vt:lpstr>
      <vt:lpstr>PowerPoint Presentation</vt:lpstr>
      <vt:lpstr>About Us</vt:lpstr>
      <vt:lpstr>About Me</vt:lpstr>
      <vt:lpstr>PowerPoint Presentation</vt:lpstr>
      <vt:lpstr>Understanding Language</vt:lpstr>
      <vt:lpstr>What does it mean to a Retailer?</vt:lpstr>
      <vt:lpstr>PLAY VIDEO</vt:lpstr>
      <vt:lpstr>PowerPoint Presentation</vt:lpstr>
      <vt:lpstr>Monochrome World</vt:lpstr>
      <vt:lpstr>A Digital Future</vt:lpstr>
      <vt:lpstr>Our move to BIM has:</vt:lpstr>
      <vt:lpstr>Experiences Adopting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Opportunities</vt:lpstr>
      <vt:lpstr>Future Opportunities</vt:lpstr>
      <vt:lpstr>Feedback Change</vt:lpstr>
      <vt:lpstr>Future Opportunities</vt:lpstr>
      <vt:lpstr>2017.</vt:lpstr>
      <vt:lpstr>Store.</vt:lpstr>
      <vt:lpstr>PowerPoint Presentation</vt:lpstr>
      <vt:lpstr>To Recap</vt:lpstr>
      <vt:lpstr>Thanks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Kings Norton</dc:title>
  <dc:creator>Iain Reid</dc:creator>
  <cp:lastModifiedBy>Richard McPartland</cp:lastModifiedBy>
  <cp:revision>195</cp:revision>
  <cp:lastPrinted>2015-10-27T12:20:26Z</cp:lastPrinted>
  <dcterms:created xsi:type="dcterms:W3CDTF">2015-07-22T12:39:21Z</dcterms:created>
  <dcterms:modified xsi:type="dcterms:W3CDTF">2017-04-03T12:45:24Z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207332427</vt:i4>
  </property>
  <property fmtid="{D5CDD505-2E9C-101B-9397-08002B2CF9AE}" pid="3" name="_NewReviewCycle">
    <vt:lpwstr/>
  </property>
  <property fmtid="{D5CDD505-2E9C-101B-9397-08002B2CF9AE}" pid="4" name="_EmailSubject">
    <vt:lpwstr>Presentation</vt:lpwstr>
  </property>
  <property fmtid="{D5CDD505-2E9C-101B-9397-08002B2CF9AE}" pid="5" name="_AuthorEmail">
    <vt:lpwstr>Anthony.Harte@asda.co.uk</vt:lpwstr>
  </property>
  <property fmtid="{D5CDD505-2E9C-101B-9397-08002B2CF9AE}" pid="6" name="_AuthorEmailDisplayName">
    <vt:lpwstr>Anthony Harte</vt:lpwstr>
  </property>
</Properties>
</file>